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91" r:id="rId4"/>
    <p:sldId id="299" r:id="rId5"/>
    <p:sldId id="309" r:id="rId6"/>
    <p:sldId id="274" r:id="rId7"/>
    <p:sldId id="263" r:id="rId8"/>
    <p:sldId id="289" r:id="rId9"/>
    <p:sldId id="302" r:id="rId10"/>
    <p:sldId id="261" r:id="rId11"/>
    <p:sldId id="262" r:id="rId12"/>
    <p:sldId id="290" r:id="rId1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467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0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8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6F758-1206-4787-8257-C5E7158F0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A648F1-778F-461B-9B92-C44430B02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E6738-7426-414F-B379-C9C49357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6EA73-6693-48ED-A7CD-378E2DBCC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82B32-D347-4673-BC87-E7B660D0A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28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A47E4-E322-49D2-9618-015945AFE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1CB6EC-74F0-4E66-B5B2-B35BBE01C1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BE47A-7A3D-4524-9AA3-14D62C096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232B6-0E34-4A44-B6C6-AB017C298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B0C30-A50B-482D-A886-6AA63C254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8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8BDF5A-534B-4F3D-9B07-4E5E897B5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E0A48-BA22-49BC-988B-28F89F108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03654-5519-4F39-8221-B23CE9B41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E03C9-C88A-4295-9BEA-0D0A56149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F09B7-7DDC-4991-9D30-A0B88DE74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9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6704C-27A1-48BF-A490-4120428AA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49BAB-29F8-4B4E-AEC2-D8738CD7F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7BD72-0373-4043-92D4-8831C7BC7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15F5D-1E82-46A0-85BD-3E679D1D4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2AACC-42BE-4979-9250-B2B3EBA3B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5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7E52A-EE1D-4D9B-BA63-3FF7C58C8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7207F0-7660-40C3-B80A-F5171D68A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CE207-FB85-4F34-AE6C-1BD469B7C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59716-CE60-4268-829E-DD1322724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B602A-AF28-413B-8B0D-36DB497EF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9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A2B51-088A-423B-A3BE-6B2CCFB9A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50874-3C59-4C7B-BF80-04F502683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AE797-46AF-4050-80B6-8ED71162C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D2696-D9F2-4474-8656-793ECEF2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BF83D-2B39-410B-9C98-BBE60E292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E209C-6525-46A5-9DB9-DC7C6F212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5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4FCCD-5437-4C7E-B293-801C8E316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5DC7E8-0D9A-458D-B8A3-31565F6AD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0BFD5F-F3DD-4BAD-ACAB-8B0BE202E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763FE2-EE04-4C50-B21F-91A25EE8E3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9DAC44-6909-45C8-BE8C-5D91903EC3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C4A1AF-0D82-4E99-B45A-D9557C86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CAFCE8-E106-40CB-BCEB-CAC463969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736FA3-03AD-4216-A1DB-6D85527AD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10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96CAC-B819-4679-A9FD-58195111C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8ED35E-43A9-473E-8543-C30616523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A0FA60-4037-4899-A00E-913BBB0EC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6D7052-9D1B-4525-91BC-BAD630A21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2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70D20A-9840-4C10-9B2A-6B392C275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0FBED8-D4C9-41A5-AF5B-CC1FC373B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3B749-8B4E-4AAE-B7CD-D81DF3CF8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64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D7D4A-E990-44A0-9548-9E46296F0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B1D2F-56D2-4DEB-8192-EE412015D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C5D15A-867C-4022-9D61-19DB240A6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0E9D2B-1038-45D8-965F-988AD8AC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1B52DB-3795-43A2-9E08-AB45A176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3BA99-692B-4306-B38D-F5DE4F1D8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2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99150-C9ED-4339-AF62-221311D2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0D6C2B-9D3A-45DE-8433-D55D998C0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23EC1A-69C6-47D2-A753-6D78CE225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CF7AB7-B192-4530-BA18-54A412A3F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37DD30-BB74-4F73-ADC1-AA5D8AB2A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7A77B-28A7-4B44-819D-6C2FB8924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3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AE48C2-E3B7-49E2-AFEC-141AA6D23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5DC8D3-035D-4055-A332-A715A3478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C9CD-E84A-4C73-A6A2-D85A0F1D7D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2A9A-ECDA-4624-AF0E-18C3B1EF1F2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F503-F7E9-4F47-9739-E6BCC74F64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F05BB-6389-4F0A-A64D-FF14D07A8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6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phialphainfo@etsu.ed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phialphainfo@etsu.ed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hialpha.org/programs/" TargetMode="External"/><Relationship Id="rId2" Type="http://schemas.openxmlformats.org/officeDocument/2006/relationships/hyperlink" Target="https://phialpha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mailto:phialphainfo@etsu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hialpha.org/programs/" TargetMode="External"/><Relationship Id="rId7" Type="http://schemas.openxmlformats.org/officeDocument/2006/relationships/image" Target="../media/image2.jpg"/><Relationship Id="rId2" Type="http://schemas.openxmlformats.org/officeDocument/2006/relationships/hyperlink" Target="https://phialph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rdensolutions.com/" TargetMode="External"/><Relationship Id="rId5" Type="http://schemas.openxmlformats.org/officeDocument/2006/relationships/hyperlink" Target="https://proposalspace.com/" TargetMode="External"/><Relationship Id="rId4" Type="http://schemas.openxmlformats.org/officeDocument/2006/relationships/hyperlink" Target="https://phialpha.org/scholarships-awards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8176B-7088-4122-A280-981DB1A07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3899" y="-257065"/>
            <a:ext cx="6441222" cy="2871604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5400" b="1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Phi Alpha Award Programs</a:t>
            </a:r>
            <a:endParaRPr lang="en-US" sz="54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CDA1B-BADF-4F3B-BF3F-73F607D4B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759" y="3511687"/>
            <a:ext cx="6596205" cy="2706234"/>
          </a:xfrm>
          <a:noFill/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Paul Baggett, PhD, LCSW</a:t>
            </a:r>
          </a:p>
          <a:p>
            <a:pPr algn="l"/>
            <a:r>
              <a:rPr lang="en-US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Executive Director</a:t>
            </a:r>
          </a:p>
          <a:p>
            <a:pPr algn="l"/>
            <a:r>
              <a:rPr lang="en-US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Phi Alpha Honor Society </a:t>
            </a:r>
          </a:p>
          <a:p>
            <a:pPr algn="l"/>
            <a:r>
              <a:rPr lang="en-US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Professor Emeritus</a:t>
            </a:r>
          </a:p>
          <a:p>
            <a:pPr algn="l"/>
            <a:r>
              <a:rPr lang="en-US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East Tennessee State University</a:t>
            </a:r>
          </a:p>
          <a:p>
            <a:pPr algn="l"/>
            <a:r>
              <a:rPr lang="en-US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                                                                                    </a:t>
            </a:r>
          </a:p>
          <a:p>
            <a:pPr algn="l"/>
            <a:r>
              <a:rPr lang="en-US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             April 23, 2025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7744A9-B1DD-4F76-B3B2-02A51E6DF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360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28">
            <a:extLst>
              <a:ext uri="{FF2B5EF4-FFF2-40B4-BE49-F238E27FC236}">
                <a16:creationId xmlns:a16="http://schemas.microsoft.com/office/drawing/2014/main" id="{09F52C97-D8A0-4C58-9D04-B8733EE38B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036" y="644333"/>
            <a:ext cx="3343935" cy="556933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10EFFE6-B4B1-4918-8FC1-C517D189C4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1"/>
          <a:stretch/>
        </p:blipFill>
        <p:spPr>
          <a:xfrm>
            <a:off x="809243" y="809244"/>
            <a:ext cx="3017520" cy="523951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075491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Membership Support</a:t>
            </a:r>
            <a:r>
              <a:rPr lang="en-US" sz="3600" b="0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8623"/>
            <a:ext cx="10179570" cy="40783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>
                <a:solidFill>
                  <a:srgbClr val="000099"/>
                </a:solidFill>
                <a:latin typeface="Open Sans"/>
              </a:rPr>
              <a:t>Intent</a:t>
            </a:r>
            <a:r>
              <a:rPr lang="en-US" sz="2400" b="1" dirty="0">
                <a:solidFill>
                  <a:srgbClr val="000099"/>
                </a:solidFill>
                <a:latin typeface="Open Sans"/>
              </a:rPr>
              <a:t>: d</a:t>
            </a:r>
            <a:r>
              <a:rPr lang="en-US" sz="2400" b="1" i="0" dirty="0">
                <a:solidFill>
                  <a:srgbClr val="000099"/>
                </a:solidFill>
                <a:effectLst/>
                <a:latin typeface="Open Sans"/>
              </a:rPr>
              <a:t>esigned for students eligible for Phi Alpha membership whose situation makes it a challenge to pay membership fees</a:t>
            </a:r>
          </a:p>
          <a:p>
            <a:pPr marL="0" indent="0">
              <a:buNone/>
            </a:pPr>
            <a:endParaRPr lang="en-US" sz="2400" b="0" i="0" dirty="0">
              <a:solidFill>
                <a:srgbClr val="46707F"/>
              </a:solidFill>
              <a:effectLst/>
              <a:latin typeface="Open Sans"/>
            </a:endParaRPr>
          </a:p>
          <a:p>
            <a:pPr marL="0" indent="0">
              <a:buNone/>
            </a:pPr>
            <a:r>
              <a:rPr lang="en-US" sz="2400" b="1" i="0" u="sng" dirty="0">
                <a:solidFill>
                  <a:srgbClr val="000099"/>
                </a:solidFill>
                <a:effectLst/>
                <a:latin typeface="Open Sans"/>
              </a:rPr>
              <a:t>Description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99"/>
                </a:solidFill>
                <a:latin typeface="Open Sans"/>
              </a:rPr>
              <a:t>e</a:t>
            </a:r>
            <a:r>
              <a:rPr lang="en-US" b="1" i="0" dirty="0">
                <a:solidFill>
                  <a:srgbClr val="000099"/>
                </a:solidFill>
                <a:effectLst/>
                <a:latin typeface="Open Sans"/>
              </a:rPr>
              <a:t>ach chapter receives 2 memberships per academic year at no cost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99"/>
                </a:solidFill>
                <a:latin typeface="Open Sans"/>
              </a:rPr>
              <a:t>c</a:t>
            </a:r>
            <a:r>
              <a:rPr lang="en-US" b="1" i="0" dirty="0">
                <a:solidFill>
                  <a:srgbClr val="000099"/>
                </a:solidFill>
                <a:effectLst/>
                <a:latin typeface="Open Sans"/>
              </a:rPr>
              <a:t>hapters are responsible for any chapter fees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99"/>
                </a:solidFill>
                <a:latin typeface="Open Sans"/>
              </a:rPr>
              <a:t>to apply </a:t>
            </a:r>
            <a:r>
              <a:rPr lang="en-US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 Tammy Hamilton, Phi Alpha Coordinator, at</a:t>
            </a:r>
            <a:r>
              <a:rPr lang="en-US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phialphainfo@etsu.edu</a:t>
            </a:r>
            <a:r>
              <a:rPr lang="en-US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155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Chapter Support program</a:t>
            </a:r>
            <a:r>
              <a:rPr lang="en-US" sz="3600" b="0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 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66543"/>
            <a:ext cx="10404423" cy="46263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/>
              </a:rPr>
              <a:t>Intent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: to support chapters in organizing membership and new member recruitment</a:t>
            </a:r>
          </a:p>
          <a:p>
            <a:pPr marL="0" indent="0">
              <a:buNone/>
            </a:pPr>
            <a:r>
              <a:rPr lang="en-US" sz="2000" b="1" i="0" u="sng" dirty="0">
                <a:solidFill>
                  <a:srgbClr val="000099"/>
                </a:solidFill>
                <a:effectLst/>
                <a:latin typeface="Open Sans"/>
              </a:rPr>
              <a:t>Description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Chapters may ask for and receive up to $100 toward a </a:t>
            </a:r>
            <a:r>
              <a:rPr lang="en-US" sz="2000" b="1" dirty="0">
                <a:solidFill>
                  <a:srgbClr val="000099"/>
                </a:solidFill>
                <a:latin typeface="Open Sans"/>
              </a:rPr>
              <a:t>r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ecruitment or organizing event or meeting. Chapters are asked to organize membership and invite students who are eligible to join Phi </a:t>
            </a:r>
            <a:r>
              <a:rPr lang="en-US" sz="2000" b="1" dirty="0">
                <a:solidFill>
                  <a:srgbClr val="000099"/>
                </a:solidFill>
                <a:latin typeface="Open Sans"/>
              </a:rPr>
              <a:t>A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lpha.</a:t>
            </a:r>
            <a:endParaRPr lang="en-US" sz="2000" b="1" dirty="0">
              <a:solidFill>
                <a:srgbClr val="000099"/>
              </a:solidFill>
              <a:latin typeface="Open Sans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funds may be used for refreshments, materials, or other items</a:t>
            </a:r>
            <a:endParaRPr lang="en-US" sz="2000" b="1" dirty="0">
              <a:solidFill>
                <a:srgbClr val="000099"/>
              </a:solidFill>
              <a:latin typeface="Open Sans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c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hapters submit a brief account following the event or meeting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apply contact Tammy Hamilton, Phi Alpha Coordinator, at </a:t>
            </a:r>
            <a:r>
              <a:rPr lang="en-US" sz="2000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phialphainfo@etsu.edu</a:t>
            </a:r>
            <a:r>
              <a:rPr lang="en-US" sz="2000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b="1" i="0" dirty="0">
              <a:solidFill>
                <a:srgbClr val="000099"/>
              </a:solidFill>
              <a:effectLst/>
              <a:latin typeface="Open Sans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010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28597A-217B-B6F8-40C0-675398996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7D229092-E409-15F6-1F26-A4228887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 processes</a:t>
            </a:r>
            <a:r>
              <a:rPr lang="en-US" sz="3600" b="0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en-US" sz="36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026CE584-C7C1-3B6E-D456-91A384356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66543"/>
            <a:ext cx="11138941" cy="431041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Competitive award program applications (</a:t>
            </a: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except chapter grant)</a:t>
            </a: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are submitted through a link on the Phi Alpha website 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https://phialpha.org/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 the </a:t>
            </a: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PROGRAMS</a:t>
            </a:r>
            <a:r>
              <a:rPr lang="en-US" sz="2400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page</a:t>
            </a:r>
            <a:r>
              <a:rPr lang="en-US" sz="2400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dirty="0">
                <a:solidFill>
                  <a:srgbClr val="0563C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https://phialpha.org/programs/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solidFill>
                <a:srgbClr val="46707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Chapter Grant Award</a:t>
            </a: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application is downloaded on the Home page website under the Chapter Grants tab (</a:t>
            </a:r>
            <a:r>
              <a:rPr lang="en-US" sz="2400" b="1" i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WORD</a:t>
            </a: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document). Send the completed application to Tammy Hamilton, Phi Alpha Coordinator, at </a:t>
            </a:r>
            <a:r>
              <a:rPr lang="en-US" sz="2400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phialphainfo@etsu.edu</a:t>
            </a:r>
            <a:r>
              <a:rPr lang="en-US" sz="2400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Support and Chapter Support </a:t>
            </a: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contact Tammy Hamilton, Phi Alpha Coordinator, at </a:t>
            </a:r>
            <a:r>
              <a:rPr lang="en-US" sz="2400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phialphainfo@etsu.edu</a:t>
            </a:r>
            <a:r>
              <a:rPr lang="en-US" sz="2400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9683BC7F-6D41-D5BF-E741-F814E6EAD5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557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82BEA3-A71F-6B6C-021E-67FA99F95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169E80A5-725C-5ACD-1634-F3EC7A7030F4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0800">
            <a:solidFill>
              <a:schemeClr val="accent1">
                <a:alpha val="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Awards, Scholarships, &amp; Grants</a:t>
            </a: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FC070B0-B33E-8D87-E388-1C512FA96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3117" y="2278499"/>
            <a:ext cx="5157787" cy="36845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Not Competitive: Apply to Home Office</a:t>
            </a:r>
          </a:p>
          <a:p>
            <a:r>
              <a:rPr lang="en-US" sz="2000" b="1" dirty="0">
                <a:solidFill>
                  <a:srgbClr val="000099"/>
                </a:solidFill>
                <a:latin typeface="Open Sans"/>
              </a:rPr>
              <a:t>Student Membership Support</a:t>
            </a:r>
            <a:r>
              <a:rPr lang="en-US" sz="2000" dirty="0">
                <a:solidFill>
                  <a:srgbClr val="000099"/>
                </a:solidFill>
                <a:latin typeface="Open Sans"/>
              </a:rPr>
              <a:t> </a:t>
            </a:r>
          </a:p>
          <a:p>
            <a:r>
              <a:rPr lang="en-US" sz="2000" b="1" dirty="0">
                <a:solidFill>
                  <a:srgbClr val="000099"/>
                </a:solidFill>
                <a:latin typeface="Open Sans"/>
              </a:rPr>
              <a:t>Chapter Support</a:t>
            </a:r>
            <a:r>
              <a:rPr lang="en-US" sz="2000" dirty="0">
                <a:solidFill>
                  <a:srgbClr val="000099"/>
                </a:solidFill>
                <a:latin typeface="Open Sans"/>
              </a:rPr>
              <a:t> </a:t>
            </a:r>
            <a:r>
              <a:rPr lang="en-US" sz="2000" dirty="0">
                <a:solidFill>
                  <a:srgbClr val="000099"/>
                </a:solidFill>
              </a:rPr>
              <a:t> </a:t>
            </a:r>
          </a:p>
          <a:p>
            <a:pPr marL="0" indent="0">
              <a:buNone/>
            </a:pPr>
            <a:endParaRPr lang="en-US" sz="2400" b="0" i="0" dirty="0">
              <a:solidFill>
                <a:srgbClr val="002060"/>
              </a:solidFill>
              <a:effectLst/>
              <a:latin typeface="Open Sans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Invited: Chapter Service Award Winners</a:t>
            </a:r>
          </a:p>
          <a:p>
            <a:r>
              <a:rPr lang="en-US" sz="2000" b="1" dirty="0">
                <a:solidFill>
                  <a:srgbClr val="000099"/>
                </a:solidFill>
                <a:latin typeface="Open Sans"/>
              </a:rPr>
              <a:t>Poster Presentation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BC1423-A9C5-7672-C75D-179CF50EA3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9225" y="2278499"/>
            <a:ext cx="5096775" cy="916863"/>
          </a:xfrm>
        </p:spPr>
        <p:txBody>
          <a:bodyPr>
            <a:noAutofit/>
          </a:bodyPr>
          <a:lstStyle/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r>
              <a:rPr lang="en-US" b="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Competitive: Apply Online</a:t>
            </a: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ADEE2B9-035A-FC33-DED0-4F6870A469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6613" y="2866310"/>
            <a:ext cx="5359400" cy="3184525"/>
          </a:xfrm>
        </p:spPr>
        <p:txBody>
          <a:bodyPr>
            <a:normAutofit fontScale="47500" lnSpcReduction="20000"/>
          </a:bodyPr>
          <a:lstStyle/>
          <a:p>
            <a:r>
              <a:rPr lang="en-US" sz="4200" b="1" dirty="0">
                <a:solidFill>
                  <a:srgbClr val="000099"/>
                </a:solidFill>
                <a:latin typeface="Open Sans"/>
              </a:rPr>
              <a:t>Patty Gibbs-Wahlberg BSW Scholarship </a:t>
            </a:r>
          </a:p>
          <a:p>
            <a:r>
              <a:rPr lang="en-US" sz="4200" b="1" dirty="0">
                <a:solidFill>
                  <a:srgbClr val="000099"/>
                </a:solidFill>
                <a:latin typeface="Open Sans"/>
              </a:rPr>
              <a:t>MSW Scholarship </a:t>
            </a:r>
          </a:p>
          <a:p>
            <a:r>
              <a:rPr lang="en-US" sz="4200" b="1" dirty="0">
                <a:solidFill>
                  <a:srgbClr val="000099"/>
                </a:solidFill>
                <a:latin typeface="Open Sans"/>
              </a:rPr>
              <a:t>Doctoral Scholarship</a:t>
            </a:r>
          </a:p>
          <a:p>
            <a:r>
              <a:rPr lang="en-US" sz="4200" b="1" dirty="0">
                <a:solidFill>
                  <a:srgbClr val="000099"/>
                </a:solidFill>
                <a:latin typeface="Open Sans"/>
              </a:rPr>
              <a:t>Chapter Service Award</a:t>
            </a:r>
          </a:p>
          <a:p>
            <a:r>
              <a:rPr lang="en-US" sz="4200" b="1" dirty="0">
                <a:solidFill>
                  <a:srgbClr val="000099"/>
                </a:solidFill>
                <a:latin typeface="Open Sans"/>
              </a:rPr>
              <a:t>Advisor of the Year</a:t>
            </a:r>
          </a:p>
          <a:p>
            <a:r>
              <a:rPr lang="en-US" sz="4200" b="1" dirty="0">
                <a:solidFill>
                  <a:srgbClr val="000099"/>
                </a:solidFill>
                <a:latin typeface="Open Sans"/>
              </a:rPr>
              <a:t>Student Leadership Award </a:t>
            </a:r>
          </a:p>
          <a:p>
            <a:pPr marL="0" indent="0">
              <a:buNone/>
            </a:pPr>
            <a:endParaRPr lang="en-US" sz="2400" b="0" i="0" dirty="0">
              <a:solidFill>
                <a:srgbClr val="46707F"/>
              </a:solidFill>
              <a:effectLst/>
            </a:endParaRPr>
          </a:p>
          <a:p>
            <a:pPr marL="0" indent="0">
              <a:buNone/>
            </a:pPr>
            <a:r>
              <a:rPr lang="en-US" sz="5100" b="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Competitive: Apply to Home Office</a:t>
            </a:r>
          </a:p>
          <a:p>
            <a:r>
              <a:rPr lang="en-US" sz="4200" b="1" dirty="0">
                <a:solidFill>
                  <a:srgbClr val="002060"/>
                </a:solidFill>
                <a:latin typeface="Open Sans"/>
              </a:rPr>
              <a:t>C</a:t>
            </a:r>
            <a:r>
              <a:rPr lang="en-US" sz="4200" b="1" dirty="0">
                <a:solidFill>
                  <a:srgbClr val="000099"/>
                </a:solidFill>
                <a:latin typeface="Open Sans"/>
              </a:rPr>
              <a:t>hapter Grants</a:t>
            </a:r>
            <a:r>
              <a:rPr lang="en-US" sz="4200" dirty="0">
                <a:solidFill>
                  <a:srgbClr val="000099"/>
                </a:solidFill>
                <a:latin typeface="Open Sans"/>
              </a:rPr>
              <a:t> </a:t>
            </a:r>
          </a:p>
          <a:p>
            <a:pPr marL="0" indent="0">
              <a:buNone/>
            </a:pPr>
            <a:endParaRPr lang="en-US" b="0" i="0" dirty="0">
              <a:solidFill>
                <a:srgbClr val="002060"/>
              </a:solidFill>
              <a:effectLst/>
              <a:latin typeface="Open Sans"/>
            </a:endParaRPr>
          </a:p>
          <a:p>
            <a:pPr marL="0" indent="0">
              <a:buNone/>
            </a:pPr>
            <a:endParaRPr lang="en-US" sz="2400" b="0" i="0" dirty="0">
              <a:solidFill>
                <a:srgbClr val="002060"/>
              </a:solidFill>
              <a:effectLst/>
              <a:latin typeface="Open Sans"/>
            </a:endParaRPr>
          </a:p>
          <a:p>
            <a:endParaRPr lang="en-US" sz="2400" b="0" i="0" dirty="0">
              <a:solidFill>
                <a:srgbClr val="002060"/>
              </a:solidFill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6CFA5A48-E392-FF9F-CDCE-E2ABEBDB46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527074" y="365125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565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B5C836-DBDC-6491-B7A4-0C390F6B7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D4C8DCCE-4ADF-BC83-A947-FE5FB9891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Competitive a</a:t>
            </a:r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ward program application submissions</a:t>
            </a:r>
            <a:endParaRPr lang="en-US" sz="36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A22A2380-4CFA-DB85-3875-F3C58FEDA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6543"/>
            <a:ext cx="10344462" cy="46263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 applications </a:t>
            </a:r>
            <a:r>
              <a:rPr lang="en-US" sz="16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(except chapter grants) </a:t>
            </a: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 submitted through a link on the Phi Alpha website </a:t>
            </a: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https://phialpha.org/</a:t>
            </a: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 the SCHOLARSHPS/AWARDS</a:t>
            </a: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https://phialpha.org/scholarships-awards/</a:t>
            </a: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b="1" dirty="0">
                <a:solidFill>
                  <a:srgbClr val="000099"/>
                </a:solidFill>
                <a:latin typeface="Open Sans"/>
              </a:rPr>
              <a:t>page.</a:t>
            </a:r>
            <a:endParaRPr 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students create an account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application deadline is May 31</a:t>
            </a:r>
            <a:r>
              <a:rPr lang="en-US" sz="2000" b="1" baseline="30000" dirty="0">
                <a:solidFill>
                  <a:srgbClr val="000099"/>
                </a:solidFill>
                <a:latin typeface="Open Sans"/>
              </a:rPr>
              <a:t>st</a:t>
            </a:r>
            <a:endParaRPr lang="en-US" sz="2000" b="1" dirty="0">
              <a:solidFill>
                <a:srgbClr val="000099"/>
              </a:solidFill>
              <a:latin typeface="Open San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award winners are announced Sept 1</a:t>
            </a:r>
            <a:r>
              <a:rPr lang="en-US" sz="2000" b="1" baseline="30000" dirty="0">
                <a:solidFill>
                  <a:srgbClr val="000099"/>
                </a:solidFill>
                <a:latin typeface="Open Sans"/>
              </a:rPr>
              <a:t>st</a:t>
            </a:r>
            <a:endParaRPr lang="en-US" sz="2000" b="1" dirty="0">
              <a:solidFill>
                <a:srgbClr val="000099"/>
              </a:solidFill>
              <a:latin typeface="Open Sans"/>
            </a:endParaRPr>
          </a:p>
          <a:p>
            <a:pPr marL="0" indent="0">
              <a:buNone/>
            </a:pPr>
            <a:endParaRPr lang="en-US" sz="2000" b="1" u="sng" dirty="0">
              <a:solidFill>
                <a:srgbClr val="000099"/>
              </a:solidFill>
              <a:latin typeface="Open Sans"/>
            </a:endParaRPr>
          </a:p>
          <a:p>
            <a:pPr marL="0" indent="0"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/>
              </a:rPr>
              <a:t>Vendors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Proposal Space – abstract management system – platform for applications </a:t>
            </a:r>
            <a:r>
              <a:rPr lang="en-US" sz="2000" dirty="0">
                <a:solidFill>
                  <a:srgbClr val="46707F"/>
                </a:solidFill>
                <a:latin typeface="Open Sans"/>
                <a:hlinkClick r:id="rId5"/>
              </a:rPr>
              <a:t>https://proposalspace.com/</a:t>
            </a:r>
            <a:r>
              <a:rPr lang="en-US" sz="2000" dirty="0">
                <a:solidFill>
                  <a:srgbClr val="46707F"/>
                </a:solidFill>
                <a:latin typeface="Open Sans"/>
              </a:rPr>
              <a:t> </a:t>
            </a:r>
          </a:p>
          <a:p>
            <a:pPr marL="0" indent="0">
              <a:buNone/>
            </a:pPr>
            <a:endParaRPr lang="en-US" sz="2000" b="1" dirty="0">
              <a:solidFill>
                <a:srgbClr val="000099"/>
              </a:solidFill>
              <a:latin typeface="Open Sans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Arden Solutions – management company – manages judging processes and tabulating score</a:t>
            </a:r>
            <a:r>
              <a:rPr lang="en-US" sz="2000" b="1" dirty="0">
                <a:solidFill>
                  <a:srgbClr val="002060"/>
                </a:solidFill>
                <a:latin typeface="Open Sans"/>
              </a:rPr>
              <a:t>s </a:t>
            </a:r>
            <a:r>
              <a:rPr lang="en-US" sz="2000" dirty="0">
                <a:solidFill>
                  <a:srgbClr val="46707F"/>
                </a:solidFill>
                <a:latin typeface="Open Sans"/>
                <a:hlinkClick r:id="rId6"/>
              </a:rPr>
              <a:t>https://www.ardensolutions.com/</a:t>
            </a:r>
            <a:r>
              <a:rPr lang="en-US" sz="2000" dirty="0">
                <a:solidFill>
                  <a:srgbClr val="46707F"/>
                </a:solidFill>
                <a:latin typeface="Open Sans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0" i="0" dirty="0">
              <a:solidFill>
                <a:srgbClr val="46707F"/>
              </a:solidFill>
              <a:effectLst/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604D9687-994C-B820-82DE-5513365A82D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52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C143B-942F-E601-AAC2-32CDB19EE0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31D416F6-A5D5-B4D8-E056-CE99E1AD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09" y="365125"/>
            <a:ext cx="9074715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BSW, MSW, PhD/DSW </a:t>
            </a:r>
            <a:r>
              <a:rPr lang="en-US" sz="32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Scholarship programs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C53FD4FD-76A6-8E5D-0B1A-AD5288994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6543"/>
            <a:ext cx="10344462" cy="462633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u="sng" dirty="0">
                <a:solidFill>
                  <a:srgbClr val="000099"/>
                </a:solidFill>
                <a:latin typeface="Open Sans"/>
              </a:rPr>
              <a:t>Intent</a:t>
            </a:r>
            <a:r>
              <a:rPr lang="en-US" sz="1600" b="1" dirty="0">
                <a:solidFill>
                  <a:srgbClr val="000099"/>
                </a:solidFill>
                <a:latin typeface="Open Sans"/>
              </a:rPr>
              <a:t>: help students with education-related expenses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b="1" dirty="0">
              <a:solidFill>
                <a:srgbClr val="000099"/>
              </a:solidFill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i="0" u="sng" dirty="0">
                <a:solidFill>
                  <a:srgbClr val="000099"/>
                </a:solidFill>
                <a:effectLst/>
                <a:latin typeface="Open Sans"/>
              </a:rPr>
              <a:t>Application content focus/fields</a:t>
            </a:r>
            <a:endParaRPr lang="en-US" sz="16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(1) service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(2) scholarship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(3) leadership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(4) career plans &amp; anticipated impact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b="1" u="sng" dirty="0">
              <a:solidFill>
                <a:srgbClr val="000099"/>
              </a:solidFill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u="sng" dirty="0">
                <a:solidFill>
                  <a:srgbClr val="000099"/>
                </a:solidFill>
                <a:latin typeface="Open Sans"/>
              </a:rPr>
              <a:t>Eligibility</a:t>
            </a:r>
            <a:endParaRPr lang="en-US" sz="1600" b="1" dirty="0">
              <a:solidFill>
                <a:srgbClr val="000099"/>
              </a:solidFill>
              <a:latin typeface="Open San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enrolled when submitting the application and in the year following the award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may apply during senior year of BSW program if enrolling in MSW program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may apply during final year of MSW program if enrolling in PhD/DSW program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b="1" i="0" u="sng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i="0" u="sng" dirty="0">
                <a:solidFill>
                  <a:srgbClr val="000099"/>
                </a:solidFill>
                <a:effectLst/>
                <a:latin typeface="Open Sans"/>
              </a:rPr>
              <a:t>Awards</a:t>
            </a:r>
            <a:endParaRPr lang="en-US" sz="1600" b="1" u="sng" dirty="0">
              <a:solidFill>
                <a:srgbClr val="000099"/>
              </a:solidFill>
              <a:latin typeface="Open San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first place: $3,000 &amp; plaque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second place: $2,000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third place: $1,000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awards sent to student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>
              <a:solidFill>
                <a:srgbClr val="000099"/>
              </a:solidFill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0" i="0" dirty="0">
              <a:solidFill>
                <a:srgbClr val="002060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0" i="0" dirty="0">
              <a:solidFill>
                <a:srgbClr val="002060"/>
              </a:solidFill>
              <a:effectLst/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38C3F11A-ABA4-A742-46E4-9BD4ECFE8A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89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Leadership Award Program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6543"/>
            <a:ext cx="10344462" cy="462633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i="0" u="sng" dirty="0">
                <a:solidFill>
                  <a:srgbClr val="000099"/>
                </a:solidFill>
                <a:effectLst/>
                <a:latin typeface="Open Sans"/>
              </a:rPr>
              <a:t>Intent</a:t>
            </a:r>
            <a:r>
              <a:rPr lang="en-US" sz="1400" b="0" i="0" dirty="0">
                <a:solidFill>
                  <a:srgbClr val="000099"/>
                </a:solidFill>
                <a:effectLst/>
                <a:latin typeface="Open Sans"/>
              </a:rPr>
              <a:t>: </a:t>
            </a:r>
            <a:r>
              <a:rPr lang="en-US" sz="1400" b="1" i="0" dirty="0">
                <a:solidFill>
                  <a:srgbClr val="000099"/>
                </a:solidFill>
                <a:effectLst/>
                <a:latin typeface="Open Sans"/>
              </a:rPr>
              <a:t>recognize and promote outstanding student leadership consistent with ideals and mission of Phi Alpha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b="1" i="0" u="sng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i="0" u="sng" dirty="0">
                <a:solidFill>
                  <a:srgbClr val="000099"/>
                </a:solidFill>
                <a:effectLst/>
                <a:latin typeface="Open Sans"/>
              </a:rPr>
              <a:t>Application conten</a:t>
            </a:r>
            <a:r>
              <a:rPr lang="en-US" sz="1400" b="1" u="sng" dirty="0">
                <a:solidFill>
                  <a:srgbClr val="000099"/>
                </a:solidFill>
                <a:latin typeface="Open Sans"/>
              </a:rPr>
              <a:t>t </a:t>
            </a:r>
            <a:r>
              <a:rPr lang="en-US" sz="1400" b="1" i="0" u="sng" dirty="0">
                <a:solidFill>
                  <a:srgbClr val="000099"/>
                </a:solidFill>
                <a:effectLst/>
                <a:latin typeface="Open Sans"/>
              </a:rPr>
              <a:t>focus/fields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1400" b="1" dirty="0">
                <a:solidFill>
                  <a:srgbClr val="000099"/>
                </a:solidFill>
                <a:latin typeface="Open Sans"/>
              </a:rPr>
              <a:t> community service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1400" b="1" dirty="0">
                <a:solidFill>
                  <a:srgbClr val="000099"/>
                </a:solidFill>
                <a:latin typeface="Open Sans"/>
              </a:rPr>
              <a:t>professional service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1400" b="1" dirty="0">
                <a:solidFill>
                  <a:srgbClr val="000099"/>
                </a:solidFill>
                <a:latin typeface="Open Sans"/>
              </a:rPr>
              <a:t>university service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1400" b="1" dirty="0">
                <a:solidFill>
                  <a:srgbClr val="000099"/>
                </a:solidFill>
                <a:latin typeface="Open Sans"/>
              </a:rPr>
              <a:t>commitment (“beyond the call of duty”)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1400" b="1" dirty="0">
                <a:solidFill>
                  <a:srgbClr val="000099"/>
                </a:solidFill>
                <a:latin typeface="Open Sans"/>
              </a:rPr>
              <a:t>impact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u="sng" dirty="0">
                <a:solidFill>
                  <a:srgbClr val="000099"/>
                </a:solidFill>
                <a:latin typeface="Open Sans"/>
              </a:rPr>
              <a:t>Eligibility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1400" b="1" dirty="0">
                <a:solidFill>
                  <a:srgbClr val="000099"/>
                </a:solidFill>
                <a:effectLst/>
                <a:latin typeface="Open Sans"/>
              </a:rPr>
              <a:t>Phi Alpha currently enrolled student member in good standing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1400" b="1" dirty="0">
                <a:solidFill>
                  <a:srgbClr val="000099"/>
                </a:solidFill>
                <a:latin typeface="Open Sans"/>
              </a:rPr>
              <a:t>all activities described must have been completed while a Phi Alpha member and reflect leadership in Phi Alpha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1400" b="1" dirty="0">
                <a:solidFill>
                  <a:srgbClr val="000099"/>
                </a:solidFill>
                <a:latin typeface="Open Sans"/>
              </a:rPr>
              <a:t>application to be completed by Advisor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en-US" sz="1400" b="1" dirty="0">
              <a:solidFill>
                <a:srgbClr val="000099"/>
              </a:solidFill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i="0" u="sng" dirty="0">
                <a:solidFill>
                  <a:srgbClr val="000099"/>
                </a:solidFill>
                <a:effectLst/>
                <a:latin typeface="Open Sans"/>
              </a:rPr>
              <a:t>Awards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rgbClr val="000099"/>
                </a:solidFill>
                <a:latin typeface="Open Sans"/>
              </a:rPr>
              <a:t>first place $1,000</a:t>
            </a:r>
            <a:r>
              <a:rPr lang="en-US" sz="1400" b="1" i="0" dirty="0">
                <a:solidFill>
                  <a:srgbClr val="000099"/>
                </a:solidFill>
                <a:effectLst/>
                <a:latin typeface="Open Sans"/>
              </a:rPr>
              <a:t> &amp; plaque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rgbClr val="000099"/>
                </a:solidFill>
                <a:latin typeface="Open Sans"/>
              </a:rPr>
              <a:t>second place $750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rgbClr val="000099"/>
                </a:solidFill>
                <a:latin typeface="Open Sans"/>
              </a:rPr>
              <a:t>t</a:t>
            </a:r>
            <a:r>
              <a:rPr lang="en-US" sz="1400" b="1" i="0" dirty="0">
                <a:solidFill>
                  <a:srgbClr val="000099"/>
                </a:solidFill>
                <a:effectLst/>
                <a:latin typeface="Open Sans"/>
              </a:rPr>
              <a:t>hird place $</a:t>
            </a:r>
            <a:r>
              <a:rPr lang="en-US" sz="1400" b="1" dirty="0">
                <a:solidFill>
                  <a:srgbClr val="000099"/>
                </a:solidFill>
                <a:latin typeface="Open Sans"/>
              </a:rPr>
              <a:t>5</a:t>
            </a:r>
            <a:r>
              <a:rPr lang="en-US" sz="1400" b="1" i="0" dirty="0">
                <a:solidFill>
                  <a:srgbClr val="000099"/>
                </a:solidFill>
                <a:effectLst/>
                <a:latin typeface="Open Sans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rgbClr val="000099"/>
                </a:solidFill>
                <a:latin typeface="Open Sans"/>
              </a:rPr>
              <a:t>f</a:t>
            </a:r>
            <a:r>
              <a:rPr lang="en-US" sz="1400" b="1" i="0" dirty="0">
                <a:solidFill>
                  <a:srgbClr val="000099"/>
                </a:solidFill>
                <a:effectLst/>
                <a:latin typeface="Open Sans"/>
              </a:rPr>
              <a:t>unds are sent to the student</a:t>
            </a: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911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Chapter Service Award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80" y="1431929"/>
            <a:ext cx="11588791" cy="506094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b="1" i="0" u="sng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buNone/>
            </a:pPr>
            <a:r>
              <a:rPr lang="en-US" sz="1600" b="1" i="0" u="sng" dirty="0">
                <a:solidFill>
                  <a:srgbClr val="000099"/>
                </a:solidFill>
                <a:effectLst/>
                <a:latin typeface="Open Sans"/>
              </a:rPr>
              <a:t>Intent</a:t>
            </a:r>
            <a:r>
              <a:rPr lang="en-US" sz="1600" b="1" i="0" dirty="0">
                <a:solidFill>
                  <a:srgbClr val="000099"/>
                </a:solidFill>
                <a:effectLst/>
                <a:latin typeface="Open Sans"/>
              </a:rPr>
              <a:t>: recognize and reward chapters for outstanding service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b="1" i="0" u="sng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i="0" u="sng" dirty="0">
                <a:solidFill>
                  <a:srgbClr val="000099"/>
                </a:solidFill>
                <a:effectLst/>
                <a:latin typeface="Open Sans"/>
              </a:rPr>
              <a:t>Application content focus/fields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promotes scholarship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promotes social work profession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promotes service/humanitarian goals/ideals in community/university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furthers mission of Phi Alpha/chapter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b="1" dirty="0">
              <a:solidFill>
                <a:srgbClr val="000099"/>
              </a:solidFill>
              <a:latin typeface="Open Sans"/>
            </a:endParaRPr>
          </a:p>
          <a:p>
            <a:pPr marL="0" indent="0">
              <a:buNone/>
            </a:pPr>
            <a:r>
              <a:rPr lang="en-US" sz="1600" b="1" u="sng" dirty="0">
                <a:solidFill>
                  <a:srgbClr val="000099"/>
                </a:solidFill>
                <a:latin typeface="Open Sans"/>
              </a:rPr>
              <a:t>Eligibility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chapter registered and in good standing with Phi Alpha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all work described must have been completed by Phi Alpha members during previous 12 months (June 1</a:t>
            </a:r>
            <a:r>
              <a:rPr lang="en-US" sz="1600" b="1" baseline="30000" dirty="0">
                <a:solidFill>
                  <a:srgbClr val="000099"/>
                </a:solidFill>
                <a:latin typeface="Open Sans"/>
              </a:rPr>
              <a:t>st</a:t>
            </a:r>
            <a:r>
              <a:rPr lang="en-US" sz="1600" b="1" dirty="0">
                <a:solidFill>
                  <a:srgbClr val="000099"/>
                </a:solidFill>
                <a:latin typeface="Open Sans"/>
              </a:rPr>
              <a:t> – May 31</a:t>
            </a:r>
            <a:r>
              <a:rPr lang="en-US" sz="1600" b="1" baseline="30000" dirty="0">
                <a:solidFill>
                  <a:srgbClr val="000099"/>
                </a:solidFill>
                <a:latin typeface="Open Sans"/>
              </a:rPr>
              <a:t>st</a:t>
            </a:r>
            <a:r>
              <a:rPr lang="en-US" sz="1600" b="1" dirty="0">
                <a:solidFill>
                  <a:srgbClr val="000099"/>
                </a:solidFill>
                <a:latin typeface="Open Sans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b="1" dirty="0">
              <a:solidFill>
                <a:srgbClr val="000099"/>
              </a:solidFill>
              <a:latin typeface="Open Sans"/>
            </a:endParaRPr>
          </a:p>
          <a:p>
            <a:pPr marL="0" indent="0">
              <a:buNone/>
            </a:pPr>
            <a:r>
              <a:rPr lang="en-US" sz="1600" b="1" u="sng" dirty="0">
                <a:solidFill>
                  <a:srgbClr val="000099"/>
                </a:solidFill>
                <a:latin typeface="Open Sans"/>
              </a:rPr>
              <a:t>Awards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four awards of $500 &amp; Plaques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application to be completed by student officer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awards are sent to chapter Advisor </a:t>
            </a:r>
          </a:p>
          <a:p>
            <a:pPr marL="0" indent="0">
              <a:buNone/>
            </a:pPr>
            <a:endParaRPr lang="en-US" b="0" i="0" dirty="0">
              <a:solidFill>
                <a:srgbClr val="46707F"/>
              </a:solidFill>
              <a:effectLst/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784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Advisor of the Year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624" y="1607784"/>
            <a:ext cx="10884109" cy="462633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/>
              </a:rPr>
              <a:t>Intent</a:t>
            </a:r>
            <a:r>
              <a:rPr lang="en-US" sz="2000" b="1" dirty="0">
                <a:solidFill>
                  <a:srgbClr val="000099"/>
                </a:solidFill>
                <a:latin typeface="Open Sans"/>
              </a:rPr>
              <a:t>: to r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ecognize outstanding contributions of chapter Advisors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i="0" u="sng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u="sng" dirty="0">
                <a:solidFill>
                  <a:srgbClr val="000099"/>
                </a:solidFill>
                <a:effectLst/>
                <a:latin typeface="Open Sans"/>
              </a:rPr>
              <a:t>Application content</a:t>
            </a:r>
            <a:r>
              <a:rPr lang="en-US" sz="2000" b="1" u="sng" dirty="0">
                <a:solidFill>
                  <a:srgbClr val="000099"/>
                </a:solidFill>
                <a:latin typeface="Open Sans"/>
              </a:rPr>
              <a:t> focus/</a:t>
            </a:r>
            <a:r>
              <a:rPr lang="en-US" sz="2000" b="1" i="0" u="sng" dirty="0">
                <a:solidFill>
                  <a:srgbClr val="000099"/>
                </a:solidFill>
                <a:effectLst/>
                <a:latin typeface="Open Sans"/>
              </a:rPr>
              <a:t>fields</a:t>
            </a:r>
            <a:endParaRPr lang="en-US" sz="2000" b="1" u="sng" dirty="0">
              <a:solidFill>
                <a:srgbClr val="000099"/>
              </a:solidFill>
              <a:latin typeface="Open Sans"/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advisor service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modeling professional behavior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commitment to students/chapter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supplemental information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/>
              </a:rPr>
              <a:t>Eligibility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current advisor who has served in good standing for at least one year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dirty="0">
              <a:solidFill>
                <a:srgbClr val="000099"/>
              </a:solidFill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/>
              </a:rPr>
              <a:t>Awards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plaque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application to be completed by student officer</a:t>
            </a: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430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ABE45F-D95E-5C5E-AB23-B773D5014A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25EDBB1-5EAE-2745-5D22-C0B18E3FB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Judging competitive programs </a:t>
            </a:r>
            <a:r>
              <a:rPr lang="en-US" sz="3600" b="0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en-US" sz="36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54B95D66-B985-35C2-3223-FD84BAEDE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66543"/>
            <a:ext cx="11138941" cy="4310419"/>
          </a:xfrm>
        </p:spPr>
        <p:txBody>
          <a:bodyPr>
            <a:noAutofit/>
          </a:bodyPr>
          <a:lstStyle/>
          <a:p>
            <a:endParaRPr lang="en-US" sz="2800" b="1" dirty="0">
              <a:solidFill>
                <a:srgbClr val="000099"/>
              </a:solidFill>
            </a:endParaRPr>
          </a:p>
          <a:p>
            <a:r>
              <a:rPr lang="en-US" b="1" dirty="0">
                <a:solidFill>
                  <a:srgbClr val="000099"/>
                </a:solidFill>
              </a:rPr>
              <a:t>Chapter </a:t>
            </a:r>
            <a:r>
              <a:rPr lang="en-US" sz="2800" b="1" dirty="0">
                <a:solidFill>
                  <a:srgbClr val="000099"/>
                </a:solidFill>
              </a:rPr>
              <a:t>Advisors are judges</a:t>
            </a:r>
          </a:p>
          <a:p>
            <a:pPr marL="0" indent="0">
              <a:buNone/>
            </a:pPr>
            <a:endParaRPr lang="en-US" sz="2800" b="1" dirty="0">
              <a:solidFill>
                <a:srgbClr val="000099"/>
              </a:solidFill>
            </a:endParaRPr>
          </a:p>
          <a:p>
            <a:r>
              <a:rPr lang="en-US" sz="2800" b="1" dirty="0">
                <a:solidFill>
                  <a:srgbClr val="000099"/>
                </a:solidFill>
              </a:rPr>
              <a:t>Each application is judged by 3 judges</a:t>
            </a:r>
          </a:p>
          <a:p>
            <a:pPr marL="0" indent="0">
              <a:buNone/>
            </a:pPr>
            <a:endParaRPr lang="en-US" sz="2800" b="1" dirty="0">
              <a:solidFill>
                <a:srgbClr val="000099"/>
              </a:solidFill>
            </a:endParaRPr>
          </a:p>
          <a:p>
            <a:r>
              <a:rPr lang="en-US" sz="2800" b="1" dirty="0">
                <a:solidFill>
                  <a:srgbClr val="000099"/>
                </a:solidFill>
              </a:rPr>
              <a:t>Overall score is average of 3 independent scores</a:t>
            </a:r>
            <a:endParaRPr lang="en-US" sz="2800" dirty="0">
              <a:solidFill>
                <a:srgbClr val="000099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46707F"/>
              </a:solidFill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D3156F1-63AA-8407-5FCF-F4898161CD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57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Chapter Grants program</a:t>
            </a:r>
            <a:endParaRPr lang="en-US" sz="32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735" y="1866543"/>
            <a:ext cx="11647358" cy="48021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i="0" u="sng" dirty="0">
                <a:solidFill>
                  <a:srgbClr val="000099"/>
                </a:solidFill>
                <a:effectLst/>
                <a:latin typeface="Open Sans"/>
              </a:rPr>
              <a:t>Intent</a:t>
            </a:r>
            <a:r>
              <a:rPr lang="en-US" sz="1600" b="1" i="0" dirty="0">
                <a:solidFill>
                  <a:srgbClr val="000099"/>
                </a:solidFill>
                <a:effectLst/>
                <a:latin typeface="Open Sans"/>
              </a:rPr>
              <a:t>: promote and support chapters’ engagement in service learning and consistent with Phi Alpha’s mission of promoting: (1) humanitarian goals and ideals and (2) bonds among students</a:t>
            </a:r>
          </a:p>
          <a:p>
            <a:pPr marL="0" indent="0">
              <a:buNone/>
            </a:pPr>
            <a:endParaRPr lang="en-US" sz="16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i="0" u="sng" dirty="0">
                <a:solidFill>
                  <a:srgbClr val="000099"/>
                </a:solidFill>
                <a:effectLst/>
                <a:latin typeface="Open Sans"/>
              </a:rPr>
              <a:t>Application content focus/field</a:t>
            </a:r>
            <a:endParaRPr lang="en-US" sz="16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 marL="514350" indent="-514350">
              <a:spcBef>
                <a:spcPts val="0"/>
              </a:spcBef>
              <a:buAutoNum type="arabicParenBoth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Activities</a:t>
            </a:r>
          </a:p>
          <a:p>
            <a:pPr marL="514350" indent="-514350">
              <a:spcBef>
                <a:spcPts val="0"/>
              </a:spcBef>
              <a:buAutoNum type="arabicParenBoth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Impact</a:t>
            </a:r>
          </a:p>
          <a:p>
            <a:pPr marL="514350" indent="-514350">
              <a:spcBef>
                <a:spcPts val="0"/>
              </a:spcBef>
              <a:buAutoNum type="arabicParenBoth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Phi Alpha contribution</a:t>
            </a:r>
          </a:p>
          <a:p>
            <a:pPr marL="514350" indent="-514350">
              <a:spcBef>
                <a:spcPts val="0"/>
              </a:spcBef>
              <a:buAutoNum type="arabicParenBoth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Budget</a:t>
            </a:r>
          </a:p>
          <a:p>
            <a:pPr marL="514350" indent="-514350">
              <a:spcBef>
                <a:spcPts val="0"/>
              </a:spcBef>
              <a:buAutoNum type="arabicParenBoth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Timeframe</a:t>
            </a:r>
          </a:p>
          <a:p>
            <a:pPr marL="0" indent="0">
              <a:buNone/>
            </a:pPr>
            <a:endParaRPr lang="en-US" sz="1600" b="1" u="sng" dirty="0">
              <a:solidFill>
                <a:srgbClr val="000099"/>
              </a:solidFill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u="sng" dirty="0">
                <a:solidFill>
                  <a:srgbClr val="000099"/>
                </a:solidFill>
                <a:latin typeface="Open Sans"/>
              </a:rPr>
              <a:t>Eligibility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good standing with home office</a:t>
            </a:r>
            <a:endParaRPr lang="en-US" sz="1600" b="1" i="0" u="sng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b="1" u="sng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u="sng" dirty="0">
                <a:solidFill>
                  <a:srgbClr val="000099"/>
                </a:solidFill>
                <a:effectLst/>
                <a:latin typeface="Open Sans"/>
              </a:rPr>
              <a:t>Awards</a:t>
            </a:r>
            <a:endParaRPr lang="en-US" sz="1600" b="1" u="sng" dirty="0">
              <a:solidFill>
                <a:srgbClr val="000099"/>
              </a:solidFill>
              <a:latin typeface="Open San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maximum grant award is $1,000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$6,000 awarded each academic year: $3,000 awarded per semester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a</a:t>
            </a:r>
            <a:r>
              <a:rPr lang="en-US" sz="1600" b="1" i="0" dirty="0">
                <a:solidFill>
                  <a:srgbClr val="000099"/>
                </a:solidFill>
                <a:effectLst/>
                <a:latin typeface="Open Sans"/>
              </a:rPr>
              <a:t>pplication completed by a chapter officer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Fall d</a:t>
            </a:r>
            <a:r>
              <a:rPr lang="en-US" sz="1600" b="1" i="0" dirty="0">
                <a:solidFill>
                  <a:srgbClr val="000099"/>
                </a:solidFill>
                <a:effectLst/>
                <a:latin typeface="Open Sans"/>
              </a:rPr>
              <a:t>eadline is September 1</a:t>
            </a:r>
            <a:r>
              <a:rPr lang="en-US" sz="1600" b="1" i="0" baseline="30000" dirty="0">
                <a:solidFill>
                  <a:srgbClr val="000099"/>
                </a:solidFill>
                <a:effectLst/>
                <a:latin typeface="Open Sans"/>
              </a:rPr>
              <a:t>st – </a:t>
            </a:r>
            <a:r>
              <a:rPr lang="en-US" sz="1600" b="1" dirty="0">
                <a:solidFill>
                  <a:srgbClr val="000099"/>
                </a:solidFill>
                <a:latin typeface="Open Sans"/>
              </a:rPr>
              <a:t>winners announced October 1</a:t>
            </a:r>
            <a:r>
              <a:rPr lang="en-US" sz="1600" b="1" baseline="30000" dirty="0">
                <a:solidFill>
                  <a:srgbClr val="000099"/>
                </a:solidFill>
                <a:latin typeface="Open Sans"/>
              </a:rPr>
              <a:t>st</a:t>
            </a:r>
            <a:r>
              <a:rPr lang="en-US" sz="1600" b="1" dirty="0">
                <a:solidFill>
                  <a:srgbClr val="000099"/>
                </a:solidFill>
                <a:latin typeface="Open Sans"/>
              </a:rPr>
              <a:t> </a:t>
            </a:r>
            <a:endParaRPr lang="en-US" sz="16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i="0" dirty="0">
                <a:solidFill>
                  <a:srgbClr val="000099"/>
                </a:solidFill>
                <a:effectLst/>
                <a:latin typeface="Open Sans"/>
              </a:rPr>
              <a:t>Spring </a:t>
            </a:r>
            <a:r>
              <a:rPr lang="en-US" sz="1600" b="1" dirty="0">
                <a:solidFill>
                  <a:srgbClr val="000099"/>
                </a:solidFill>
                <a:latin typeface="Open Sans"/>
              </a:rPr>
              <a:t>d</a:t>
            </a:r>
            <a:r>
              <a:rPr lang="en-US" sz="1600" b="1" i="0" dirty="0">
                <a:solidFill>
                  <a:srgbClr val="000099"/>
                </a:solidFill>
                <a:effectLst/>
                <a:latin typeface="Open Sans"/>
              </a:rPr>
              <a:t>eadline is January 1</a:t>
            </a:r>
            <a:r>
              <a:rPr lang="en-US" sz="1600" b="1" i="0" baseline="30000" dirty="0">
                <a:solidFill>
                  <a:srgbClr val="000099"/>
                </a:solidFill>
                <a:effectLst/>
                <a:latin typeface="Open Sans"/>
              </a:rPr>
              <a:t>st – </a:t>
            </a:r>
            <a:r>
              <a:rPr lang="en-US" sz="1600" b="1" dirty="0">
                <a:solidFill>
                  <a:srgbClr val="000099"/>
                </a:solidFill>
                <a:latin typeface="Open Sans"/>
              </a:rPr>
              <a:t>winners announced February 1</a:t>
            </a:r>
            <a:r>
              <a:rPr lang="en-US" sz="1600" b="1" baseline="30000" dirty="0">
                <a:solidFill>
                  <a:srgbClr val="000099"/>
                </a:solidFill>
                <a:latin typeface="Open Sans"/>
              </a:rPr>
              <a:t>st</a:t>
            </a:r>
            <a:r>
              <a:rPr lang="en-US" sz="1600" b="1" dirty="0">
                <a:solidFill>
                  <a:srgbClr val="000099"/>
                </a:solidFill>
                <a:latin typeface="Open Sans"/>
              </a:rPr>
              <a:t>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funds are sent to chapter Advisor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1600" b="0" i="0" dirty="0">
              <a:solidFill>
                <a:srgbClr val="46707F"/>
              </a:solidFill>
              <a:effectLst/>
              <a:latin typeface="Open San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b="0" i="0" dirty="0">
              <a:solidFill>
                <a:srgbClr val="46707F"/>
              </a:solidFill>
              <a:effectLst/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388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5250</TotalTime>
  <Words>899</Words>
  <Application>Microsoft Office PowerPoint</Application>
  <PresentationFormat>Widescreen</PresentationFormat>
  <Paragraphs>169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Open Sans</vt:lpstr>
      <vt:lpstr>Wingdings</vt:lpstr>
      <vt:lpstr>Office Theme</vt:lpstr>
      <vt:lpstr>Phi Alpha Award Programs</vt:lpstr>
      <vt:lpstr>Awards, Scholarships, &amp; Grants</vt:lpstr>
      <vt:lpstr>Competitive award program application submissions</vt:lpstr>
      <vt:lpstr>BSW, MSW, PhD/DSW Scholarship programs</vt:lpstr>
      <vt:lpstr>Student Leadership Award Program</vt:lpstr>
      <vt:lpstr>Chapter Service Award</vt:lpstr>
      <vt:lpstr>Advisor of the Year</vt:lpstr>
      <vt:lpstr>Judging competitive programs  </vt:lpstr>
      <vt:lpstr>Chapter Grants program</vt:lpstr>
      <vt:lpstr>Student Membership Support </vt:lpstr>
      <vt:lpstr>Chapter Support program  </vt:lpstr>
      <vt:lpstr>Application processes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Alpha Awards &amp; Scholarships</dc:title>
  <dc:creator>Cherry, Donna Jean</dc:creator>
  <cp:lastModifiedBy>Baggett, Paul David</cp:lastModifiedBy>
  <cp:revision>170</cp:revision>
  <cp:lastPrinted>2025-04-23T18:48:30Z</cp:lastPrinted>
  <dcterms:created xsi:type="dcterms:W3CDTF">2021-02-23T12:41:35Z</dcterms:created>
  <dcterms:modified xsi:type="dcterms:W3CDTF">2025-04-28T14:51:52Z</dcterms:modified>
</cp:coreProperties>
</file>