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5"/>
  </p:notesMasterIdLst>
  <p:sldIdLst>
    <p:sldId id="256" r:id="rId2"/>
    <p:sldId id="279" r:id="rId3"/>
    <p:sldId id="258" r:id="rId4"/>
    <p:sldId id="282" r:id="rId5"/>
    <p:sldId id="257" r:id="rId6"/>
    <p:sldId id="259" r:id="rId7"/>
    <p:sldId id="281" r:id="rId8"/>
    <p:sldId id="280" r:id="rId9"/>
    <p:sldId id="261" r:id="rId10"/>
    <p:sldId id="268" r:id="rId11"/>
    <p:sldId id="260" r:id="rId12"/>
    <p:sldId id="264" r:id="rId13"/>
    <p:sldId id="266" r:id="rId14"/>
    <p:sldId id="267" r:id="rId15"/>
    <p:sldId id="271" r:id="rId16"/>
    <p:sldId id="263" r:id="rId17"/>
    <p:sldId id="272" r:id="rId18"/>
    <p:sldId id="273" r:id="rId19"/>
    <p:sldId id="274" r:id="rId20"/>
    <p:sldId id="275" r:id="rId21"/>
    <p:sldId id="278"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0"/>
    <p:restoredTop sz="94626"/>
  </p:normalViewPr>
  <p:slideViewPr>
    <p:cSldViewPr snapToGrid="0">
      <p:cViewPr varScale="1">
        <p:scale>
          <a:sx n="68" d="100"/>
          <a:sy n="68" d="100"/>
        </p:scale>
        <p:origin x="6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370FA-1736-474A-B8FB-873079F1D23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87EB5C2-5AFA-41D0-AF24-96BC3E4D6901}">
      <dgm:prSet/>
      <dgm:spPr/>
      <dgm:t>
        <a:bodyPr/>
        <a:lstStyle/>
        <a:p>
          <a:r>
            <a:rPr lang="en-US"/>
            <a:t>“Don’t Say Gay” Laws (Montana, S458 Erasure)</a:t>
          </a:r>
        </a:p>
      </dgm:t>
    </dgm:pt>
    <dgm:pt modelId="{555F62F2-4D6F-4B19-B28C-0BA20A624225}" type="parTrans" cxnId="{21B2DFB5-F7CD-44DA-B490-571CC3D2EB6E}">
      <dgm:prSet/>
      <dgm:spPr/>
      <dgm:t>
        <a:bodyPr/>
        <a:lstStyle/>
        <a:p>
          <a:endParaRPr lang="en-US"/>
        </a:p>
      </dgm:t>
    </dgm:pt>
    <dgm:pt modelId="{F9B3FA51-69A2-4ADC-8765-E6D8DF457FD3}" type="sibTrans" cxnId="{21B2DFB5-F7CD-44DA-B490-571CC3D2EB6E}">
      <dgm:prSet/>
      <dgm:spPr/>
      <dgm:t>
        <a:bodyPr/>
        <a:lstStyle/>
        <a:p>
          <a:endParaRPr lang="en-US"/>
        </a:p>
      </dgm:t>
    </dgm:pt>
    <dgm:pt modelId="{E7B2ED64-C34C-4AD2-A2E4-A3655F2BA8DE}">
      <dgm:prSet/>
      <dgm:spPr/>
      <dgm:t>
        <a:bodyPr/>
        <a:lstStyle/>
        <a:p>
          <a:r>
            <a:rPr lang="en-US"/>
            <a:t>Restrictions on Drag Performances (2+)</a:t>
          </a:r>
        </a:p>
      </dgm:t>
    </dgm:pt>
    <dgm:pt modelId="{51051FC0-2D52-40BF-8147-8AEF02F50C0A}" type="parTrans" cxnId="{5219B42F-A20F-4746-90B1-878909699213}">
      <dgm:prSet/>
      <dgm:spPr/>
      <dgm:t>
        <a:bodyPr/>
        <a:lstStyle/>
        <a:p>
          <a:endParaRPr lang="en-US"/>
        </a:p>
      </dgm:t>
    </dgm:pt>
    <dgm:pt modelId="{CB7F7A5F-841D-431B-AC46-FB1D20461854}" type="sibTrans" cxnId="{5219B42F-A20F-4746-90B1-878909699213}">
      <dgm:prSet/>
      <dgm:spPr/>
      <dgm:t>
        <a:bodyPr/>
        <a:lstStyle/>
        <a:p>
          <a:endParaRPr lang="en-US"/>
        </a:p>
      </dgm:t>
    </dgm:pt>
    <dgm:pt modelId="{55425170-AF9E-4D3F-84C4-B2E2C12D3B9B}">
      <dgm:prSet/>
      <dgm:spPr/>
      <dgm:t>
        <a:bodyPr/>
        <a:lstStyle/>
        <a:p>
          <a:r>
            <a:rPr lang="en-US"/>
            <a:t>Targeting Transgender Youth (Parental Rights in Education (HB 172)</a:t>
          </a:r>
        </a:p>
      </dgm:t>
    </dgm:pt>
    <dgm:pt modelId="{B5B668DA-3B2C-4C4A-ABE2-FCA7EDCE80F8}" type="parTrans" cxnId="{EEA5CA35-6B12-4E02-BD40-13B9345314EF}">
      <dgm:prSet/>
      <dgm:spPr/>
      <dgm:t>
        <a:bodyPr/>
        <a:lstStyle/>
        <a:p>
          <a:endParaRPr lang="en-US"/>
        </a:p>
      </dgm:t>
    </dgm:pt>
    <dgm:pt modelId="{524709CC-711E-459F-8177-CA06CCD98BDB}" type="sibTrans" cxnId="{EEA5CA35-6B12-4E02-BD40-13B9345314EF}">
      <dgm:prSet/>
      <dgm:spPr/>
      <dgm:t>
        <a:bodyPr/>
        <a:lstStyle/>
        <a:p>
          <a:endParaRPr lang="en-US"/>
        </a:p>
      </dgm:t>
    </dgm:pt>
    <dgm:pt modelId="{6B4BD243-AFE7-4CA3-BC25-2F4159FD74F7}">
      <dgm:prSet/>
      <dgm:spPr/>
      <dgm:t>
        <a:bodyPr/>
        <a:lstStyle/>
        <a:p>
          <a:r>
            <a:rPr lang="en-US"/>
            <a:t>Transgender Sports Bans (40+)</a:t>
          </a:r>
        </a:p>
      </dgm:t>
    </dgm:pt>
    <dgm:pt modelId="{443EE309-CB50-4FF7-909E-7441242A64FA}" type="parTrans" cxnId="{9B7C24B1-1906-454A-9870-D03D12F94AF1}">
      <dgm:prSet/>
      <dgm:spPr/>
      <dgm:t>
        <a:bodyPr/>
        <a:lstStyle/>
        <a:p>
          <a:endParaRPr lang="en-US"/>
        </a:p>
      </dgm:t>
    </dgm:pt>
    <dgm:pt modelId="{6E9593DA-6C03-4DA9-87A0-A1E2762B74A4}" type="sibTrans" cxnId="{9B7C24B1-1906-454A-9870-D03D12F94AF1}">
      <dgm:prSet/>
      <dgm:spPr/>
      <dgm:t>
        <a:bodyPr/>
        <a:lstStyle/>
        <a:p>
          <a:endParaRPr lang="en-US"/>
        </a:p>
      </dgm:t>
    </dgm:pt>
    <dgm:pt modelId="{5183CA2A-C7AA-4D62-8F26-D76205FAD872}">
      <dgm:prSet/>
      <dgm:spPr/>
      <dgm:t>
        <a:bodyPr/>
        <a:lstStyle/>
        <a:p>
          <a:r>
            <a:rPr lang="en-US"/>
            <a:t>Banning Gender- Affirming Care for Minors  (HB 68)(120+)</a:t>
          </a:r>
        </a:p>
      </dgm:t>
    </dgm:pt>
    <dgm:pt modelId="{FD6FC89D-E425-4339-B34B-CAF488672B1A}" type="parTrans" cxnId="{B328884E-0559-4E8B-B0B5-CBB442F28072}">
      <dgm:prSet/>
      <dgm:spPr/>
      <dgm:t>
        <a:bodyPr/>
        <a:lstStyle/>
        <a:p>
          <a:endParaRPr lang="en-US"/>
        </a:p>
      </dgm:t>
    </dgm:pt>
    <dgm:pt modelId="{647D1007-6A4A-4D37-9F23-2636A1920188}" type="sibTrans" cxnId="{B328884E-0559-4E8B-B0B5-CBB442F28072}">
      <dgm:prSet/>
      <dgm:spPr/>
      <dgm:t>
        <a:bodyPr/>
        <a:lstStyle/>
        <a:p>
          <a:endParaRPr lang="en-US"/>
        </a:p>
      </dgm:t>
    </dgm:pt>
    <dgm:pt modelId="{6B5A0E85-6030-43DE-AD0C-2D3914E903A1}">
      <dgm:prSet/>
      <dgm:spPr/>
      <dgm:t>
        <a:bodyPr/>
        <a:lstStyle/>
        <a:p>
          <a:r>
            <a:rPr lang="en-US"/>
            <a:t>Curricular Laws (SB1) (100+)</a:t>
          </a:r>
        </a:p>
      </dgm:t>
    </dgm:pt>
    <dgm:pt modelId="{4F9F248E-8DAD-4335-A380-D52A873DD68D}" type="parTrans" cxnId="{37A0B1D6-3BEA-43F2-BD07-12E65172E903}">
      <dgm:prSet/>
      <dgm:spPr/>
      <dgm:t>
        <a:bodyPr/>
        <a:lstStyle/>
        <a:p>
          <a:endParaRPr lang="en-US"/>
        </a:p>
      </dgm:t>
    </dgm:pt>
    <dgm:pt modelId="{43C69BAD-A8F0-49C9-8D65-0F3A3BB54743}" type="sibTrans" cxnId="{37A0B1D6-3BEA-43F2-BD07-12E65172E903}">
      <dgm:prSet/>
      <dgm:spPr/>
      <dgm:t>
        <a:bodyPr/>
        <a:lstStyle/>
        <a:p>
          <a:endParaRPr lang="en-US"/>
        </a:p>
      </dgm:t>
    </dgm:pt>
    <dgm:pt modelId="{3AE513C0-EDD8-4191-B910-0E5931EC291F}">
      <dgm:prSet/>
      <dgm:spPr/>
      <dgm:t>
        <a:bodyPr/>
        <a:lstStyle/>
        <a:p>
          <a:r>
            <a:rPr lang="en-US"/>
            <a:t>Bathroom Bills (30+)</a:t>
          </a:r>
        </a:p>
      </dgm:t>
    </dgm:pt>
    <dgm:pt modelId="{9F79B45B-B52B-4620-97A5-BC97D9BF6498}" type="parTrans" cxnId="{D35183B9-9E95-41C0-B940-67D493883569}">
      <dgm:prSet/>
      <dgm:spPr/>
      <dgm:t>
        <a:bodyPr/>
        <a:lstStyle/>
        <a:p>
          <a:endParaRPr lang="en-US"/>
        </a:p>
      </dgm:t>
    </dgm:pt>
    <dgm:pt modelId="{03D381E1-26D3-481F-A1D2-BB543FC9233D}" type="sibTrans" cxnId="{D35183B9-9E95-41C0-B940-67D493883569}">
      <dgm:prSet/>
      <dgm:spPr/>
      <dgm:t>
        <a:bodyPr/>
        <a:lstStyle/>
        <a:p>
          <a:endParaRPr lang="en-US"/>
        </a:p>
      </dgm:t>
    </dgm:pt>
    <dgm:pt modelId="{6195FB6A-8F5E-4346-99AE-BA23F8AE2AD0}">
      <dgm:prSet/>
      <dgm:spPr/>
      <dgm:t>
        <a:bodyPr/>
        <a:lstStyle/>
        <a:p>
          <a:r>
            <a:rPr lang="en-US"/>
            <a:t>Anti-Trans Laws (809 introduced, 40 have passed)</a:t>
          </a:r>
        </a:p>
      </dgm:t>
    </dgm:pt>
    <dgm:pt modelId="{B80C8C32-89A6-46F6-8EF7-1A49D5F67B94}" type="parTrans" cxnId="{F79F2AD5-665B-4A34-B24F-4E43A55CCEBC}">
      <dgm:prSet/>
      <dgm:spPr/>
      <dgm:t>
        <a:bodyPr/>
        <a:lstStyle/>
        <a:p>
          <a:endParaRPr lang="en-US"/>
        </a:p>
      </dgm:t>
    </dgm:pt>
    <dgm:pt modelId="{760C26CF-3176-4411-9FF8-A05902E5E096}" type="sibTrans" cxnId="{F79F2AD5-665B-4A34-B24F-4E43A55CCEBC}">
      <dgm:prSet/>
      <dgm:spPr/>
      <dgm:t>
        <a:bodyPr/>
        <a:lstStyle/>
        <a:p>
          <a:endParaRPr lang="en-US"/>
        </a:p>
      </dgm:t>
    </dgm:pt>
    <dgm:pt modelId="{108307AD-806A-C242-9C1D-4C31CC141420}" type="pres">
      <dgm:prSet presAssocID="{089370FA-1736-474A-B8FB-873079F1D23D}" presName="vert0" presStyleCnt="0">
        <dgm:presLayoutVars>
          <dgm:dir/>
          <dgm:animOne val="branch"/>
          <dgm:animLvl val="lvl"/>
        </dgm:presLayoutVars>
      </dgm:prSet>
      <dgm:spPr/>
    </dgm:pt>
    <dgm:pt modelId="{250BF8A2-5994-384E-88EA-9871AE09F72A}" type="pres">
      <dgm:prSet presAssocID="{A87EB5C2-5AFA-41D0-AF24-96BC3E4D6901}" presName="thickLine" presStyleLbl="alignNode1" presStyleIdx="0" presStyleCnt="8"/>
      <dgm:spPr/>
    </dgm:pt>
    <dgm:pt modelId="{9247BA96-938C-2B49-82A6-259C5AA18823}" type="pres">
      <dgm:prSet presAssocID="{A87EB5C2-5AFA-41D0-AF24-96BC3E4D6901}" presName="horz1" presStyleCnt="0"/>
      <dgm:spPr/>
    </dgm:pt>
    <dgm:pt modelId="{551C466B-FE7A-F245-90DB-AC1441751839}" type="pres">
      <dgm:prSet presAssocID="{A87EB5C2-5AFA-41D0-AF24-96BC3E4D6901}" presName="tx1" presStyleLbl="revTx" presStyleIdx="0" presStyleCnt="8"/>
      <dgm:spPr/>
    </dgm:pt>
    <dgm:pt modelId="{AAF31BD1-7935-FD4A-8AC9-E92B8A0604A2}" type="pres">
      <dgm:prSet presAssocID="{A87EB5C2-5AFA-41D0-AF24-96BC3E4D6901}" presName="vert1" presStyleCnt="0"/>
      <dgm:spPr/>
    </dgm:pt>
    <dgm:pt modelId="{95846F1B-B5E6-6247-8EB4-ABD8803ED8BB}" type="pres">
      <dgm:prSet presAssocID="{E7B2ED64-C34C-4AD2-A2E4-A3655F2BA8DE}" presName="thickLine" presStyleLbl="alignNode1" presStyleIdx="1" presStyleCnt="8"/>
      <dgm:spPr/>
    </dgm:pt>
    <dgm:pt modelId="{2CE01E02-EC5E-DF42-8B1E-BEF9A098DFA1}" type="pres">
      <dgm:prSet presAssocID="{E7B2ED64-C34C-4AD2-A2E4-A3655F2BA8DE}" presName="horz1" presStyleCnt="0"/>
      <dgm:spPr/>
    </dgm:pt>
    <dgm:pt modelId="{1597C125-C74B-C841-9C55-E75B58DC6880}" type="pres">
      <dgm:prSet presAssocID="{E7B2ED64-C34C-4AD2-A2E4-A3655F2BA8DE}" presName="tx1" presStyleLbl="revTx" presStyleIdx="1" presStyleCnt="8"/>
      <dgm:spPr/>
    </dgm:pt>
    <dgm:pt modelId="{B962452B-80FF-AE4F-8EFA-FD069E1AB41E}" type="pres">
      <dgm:prSet presAssocID="{E7B2ED64-C34C-4AD2-A2E4-A3655F2BA8DE}" presName="vert1" presStyleCnt="0"/>
      <dgm:spPr/>
    </dgm:pt>
    <dgm:pt modelId="{47B268C9-2974-6240-BD9E-8FF8D27D0B02}" type="pres">
      <dgm:prSet presAssocID="{55425170-AF9E-4D3F-84C4-B2E2C12D3B9B}" presName="thickLine" presStyleLbl="alignNode1" presStyleIdx="2" presStyleCnt="8"/>
      <dgm:spPr/>
    </dgm:pt>
    <dgm:pt modelId="{F65E9197-952F-8E44-8164-2F2923657FC1}" type="pres">
      <dgm:prSet presAssocID="{55425170-AF9E-4D3F-84C4-B2E2C12D3B9B}" presName="horz1" presStyleCnt="0"/>
      <dgm:spPr/>
    </dgm:pt>
    <dgm:pt modelId="{50D05279-EF27-6E47-89C8-17D7CD04F6A9}" type="pres">
      <dgm:prSet presAssocID="{55425170-AF9E-4D3F-84C4-B2E2C12D3B9B}" presName="tx1" presStyleLbl="revTx" presStyleIdx="2" presStyleCnt="8"/>
      <dgm:spPr/>
    </dgm:pt>
    <dgm:pt modelId="{B3D65D25-57C4-344B-9207-395D28DB88D2}" type="pres">
      <dgm:prSet presAssocID="{55425170-AF9E-4D3F-84C4-B2E2C12D3B9B}" presName="vert1" presStyleCnt="0"/>
      <dgm:spPr/>
    </dgm:pt>
    <dgm:pt modelId="{5484850F-D861-684A-AE3B-EEC3BD9AC5AF}" type="pres">
      <dgm:prSet presAssocID="{6B4BD243-AFE7-4CA3-BC25-2F4159FD74F7}" presName="thickLine" presStyleLbl="alignNode1" presStyleIdx="3" presStyleCnt="8"/>
      <dgm:spPr/>
    </dgm:pt>
    <dgm:pt modelId="{228B3880-386B-6E4B-99D3-A7D2BC4BF157}" type="pres">
      <dgm:prSet presAssocID="{6B4BD243-AFE7-4CA3-BC25-2F4159FD74F7}" presName="horz1" presStyleCnt="0"/>
      <dgm:spPr/>
    </dgm:pt>
    <dgm:pt modelId="{DA1C6151-783C-6342-83D1-2BE5884F99C6}" type="pres">
      <dgm:prSet presAssocID="{6B4BD243-AFE7-4CA3-BC25-2F4159FD74F7}" presName="tx1" presStyleLbl="revTx" presStyleIdx="3" presStyleCnt="8"/>
      <dgm:spPr/>
    </dgm:pt>
    <dgm:pt modelId="{E788CCA8-2756-6748-B508-507DB96AB165}" type="pres">
      <dgm:prSet presAssocID="{6B4BD243-AFE7-4CA3-BC25-2F4159FD74F7}" presName="vert1" presStyleCnt="0"/>
      <dgm:spPr/>
    </dgm:pt>
    <dgm:pt modelId="{C1097946-F95B-1645-969D-BD474C195CAC}" type="pres">
      <dgm:prSet presAssocID="{5183CA2A-C7AA-4D62-8F26-D76205FAD872}" presName="thickLine" presStyleLbl="alignNode1" presStyleIdx="4" presStyleCnt="8"/>
      <dgm:spPr/>
    </dgm:pt>
    <dgm:pt modelId="{7A8C29D3-F565-114E-A488-5ACB3D4FD990}" type="pres">
      <dgm:prSet presAssocID="{5183CA2A-C7AA-4D62-8F26-D76205FAD872}" presName="horz1" presStyleCnt="0"/>
      <dgm:spPr/>
    </dgm:pt>
    <dgm:pt modelId="{D4883144-9587-5B45-825F-78A44BA0431E}" type="pres">
      <dgm:prSet presAssocID="{5183CA2A-C7AA-4D62-8F26-D76205FAD872}" presName="tx1" presStyleLbl="revTx" presStyleIdx="4" presStyleCnt="8"/>
      <dgm:spPr/>
    </dgm:pt>
    <dgm:pt modelId="{32FC4C6C-4607-DF46-A423-A4FCA1DE35B9}" type="pres">
      <dgm:prSet presAssocID="{5183CA2A-C7AA-4D62-8F26-D76205FAD872}" presName="vert1" presStyleCnt="0"/>
      <dgm:spPr/>
    </dgm:pt>
    <dgm:pt modelId="{567FE415-6A20-4C4B-995D-221AE352A6BB}" type="pres">
      <dgm:prSet presAssocID="{6B5A0E85-6030-43DE-AD0C-2D3914E903A1}" presName="thickLine" presStyleLbl="alignNode1" presStyleIdx="5" presStyleCnt="8"/>
      <dgm:spPr/>
    </dgm:pt>
    <dgm:pt modelId="{D83922DF-4678-C84C-931A-1991B202D84C}" type="pres">
      <dgm:prSet presAssocID="{6B5A0E85-6030-43DE-AD0C-2D3914E903A1}" presName="horz1" presStyleCnt="0"/>
      <dgm:spPr/>
    </dgm:pt>
    <dgm:pt modelId="{D436CE75-9522-B14C-94B5-4996F255A25F}" type="pres">
      <dgm:prSet presAssocID="{6B5A0E85-6030-43DE-AD0C-2D3914E903A1}" presName="tx1" presStyleLbl="revTx" presStyleIdx="5" presStyleCnt="8"/>
      <dgm:spPr/>
    </dgm:pt>
    <dgm:pt modelId="{22841609-C6A9-4C45-A547-EFFAC10F22BC}" type="pres">
      <dgm:prSet presAssocID="{6B5A0E85-6030-43DE-AD0C-2D3914E903A1}" presName="vert1" presStyleCnt="0"/>
      <dgm:spPr/>
    </dgm:pt>
    <dgm:pt modelId="{B1D021ED-4BEB-F44B-91C5-E93EDD8B9F7F}" type="pres">
      <dgm:prSet presAssocID="{3AE513C0-EDD8-4191-B910-0E5931EC291F}" presName="thickLine" presStyleLbl="alignNode1" presStyleIdx="6" presStyleCnt="8"/>
      <dgm:spPr/>
    </dgm:pt>
    <dgm:pt modelId="{49ADD735-4BC7-2047-BEC8-D525193BBCF8}" type="pres">
      <dgm:prSet presAssocID="{3AE513C0-EDD8-4191-B910-0E5931EC291F}" presName="horz1" presStyleCnt="0"/>
      <dgm:spPr/>
    </dgm:pt>
    <dgm:pt modelId="{B1D3D61D-1BF6-514B-987E-CD89C35CF729}" type="pres">
      <dgm:prSet presAssocID="{3AE513C0-EDD8-4191-B910-0E5931EC291F}" presName="tx1" presStyleLbl="revTx" presStyleIdx="6" presStyleCnt="8"/>
      <dgm:spPr/>
    </dgm:pt>
    <dgm:pt modelId="{3B0664D0-22BC-A743-9C35-550BB254980C}" type="pres">
      <dgm:prSet presAssocID="{3AE513C0-EDD8-4191-B910-0E5931EC291F}" presName="vert1" presStyleCnt="0"/>
      <dgm:spPr/>
    </dgm:pt>
    <dgm:pt modelId="{98323093-30E9-F047-8BFB-7E84574BD45A}" type="pres">
      <dgm:prSet presAssocID="{6195FB6A-8F5E-4346-99AE-BA23F8AE2AD0}" presName="thickLine" presStyleLbl="alignNode1" presStyleIdx="7" presStyleCnt="8"/>
      <dgm:spPr/>
    </dgm:pt>
    <dgm:pt modelId="{831FC94B-29E3-854B-97D4-9FF25C5A4C45}" type="pres">
      <dgm:prSet presAssocID="{6195FB6A-8F5E-4346-99AE-BA23F8AE2AD0}" presName="horz1" presStyleCnt="0"/>
      <dgm:spPr/>
    </dgm:pt>
    <dgm:pt modelId="{1A5B1809-6BCD-0849-913E-BAE5E4568A80}" type="pres">
      <dgm:prSet presAssocID="{6195FB6A-8F5E-4346-99AE-BA23F8AE2AD0}" presName="tx1" presStyleLbl="revTx" presStyleIdx="7" presStyleCnt="8"/>
      <dgm:spPr/>
    </dgm:pt>
    <dgm:pt modelId="{6AD0AF3E-F907-C84C-BAEE-94F221EA08C3}" type="pres">
      <dgm:prSet presAssocID="{6195FB6A-8F5E-4346-99AE-BA23F8AE2AD0}" presName="vert1" presStyleCnt="0"/>
      <dgm:spPr/>
    </dgm:pt>
  </dgm:ptLst>
  <dgm:cxnLst>
    <dgm:cxn modelId="{C034B803-1BC8-FF46-B6AB-81473B0A83E5}" type="presOf" srcId="{6B5A0E85-6030-43DE-AD0C-2D3914E903A1}" destId="{D436CE75-9522-B14C-94B5-4996F255A25F}" srcOrd="0" destOrd="0" presId="urn:microsoft.com/office/officeart/2008/layout/LinedList"/>
    <dgm:cxn modelId="{5219B42F-A20F-4746-90B1-878909699213}" srcId="{089370FA-1736-474A-B8FB-873079F1D23D}" destId="{E7B2ED64-C34C-4AD2-A2E4-A3655F2BA8DE}" srcOrd="1" destOrd="0" parTransId="{51051FC0-2D52-40BF-8147-8AEF02F50C0A}" sibTransId="{CB7F7A5F-841D-431B-AC46-FB1D20461854}"/>
    <dgm:cxn modelId="{EEA5CA35-6B12-4E02-BD40-13B9345314EF}" srcId="{089370FA-1736-474A-B8FB-873079F1D23D}" destId="{55425170-AF9E-4D3F-84C4-B2E2C12D3B9B}" srcOrd="2" destOrd="0" parTransId="{B5B668DA-3B2C-4C4A-ABE2-FCA7EDCE80F8}" sibTransId="{524709CC-711E-459F-8177-CA06CCD98BDB}"/>
    <dgm:cxn modelId="{1BEC4C37-AF5E-084E-82B7-6B8DEA5D25F9}" type="presOf" srcId="{A87EB5C2-5AFA-41D0-AF24-96BC3E4D6901}" destId="{551C466B-FE7A-F245-90DB-AC1441751839}" srcOrd="0" destOrd="0" presId="urn:microsoft.com/office/officeart/2008/layout/LinedList"/>
    <dgm:cxn modelId="{01DD5868-5208-EA45-AEC3-6E6FA47B79A8}" type="presOf" srcId="{6B4BD243-AFE7-4CA3-BC25-2F4159FD74F7}" destId="{DA1C6151-783C-6342-83D1-2BE5884F99C6}" srcOrd="0" destOrd="0" presId="urn:microsoft.com/office/officeart/2008/layout/LinedList"/>
    <dgm:cxn modelId="{B328884E-0559-4E8B-B0B5-CBB442F28072}" srcId="{089370FA-1736-474A-B8FB-873079F1D23D}" destId="{5183CA2A-C7AA-4D62-8F26-D76205FAD872}" srcOrd="4" destOrd="0" parTransId="{FD6FC89D-E425-4339-B34B-CAF488672B1A}" sibTransId="{647D1007-6A4A-4D37-9F23-2636A1920188}"/>
    <dgm:cxn modelId="{DC17D158-A753-E749-B817-9A682847FE18}" type="presOf" srcId="{5183CA2A-C7AA-4D62-8F26-D76205FAD872}" destId="{D4883144-9587-5B45-825F-78A44BA0431E}" srcOrd="0" destOrd="0" presId="urn:microsoft.com/office/officeart/2008/layout/LinedList"/>
    <dgm:cxn modelId="{3AAAEC80-3F63-B249-80FE-5E60A4825F43}" type="presOf" srcId="{6195FB6A-8F5E-4346-99AE-BA23F8AE2AD0}" destId="{1A5B1809-6BCD-0849-913E-BAE5E4568A80}" srcOrd="0" destOrd="0" presId="urn:microsoft.com/office/officeart/2008/layout/LinedList"/>
    <dgm:cxn modelId="{3D39A082-883D-AA45-A762-E2074568E0DA}" type="presOf" srcId="{3AE513C0-EDD8-4191-B910-0E5931EC291F}" destId="{B1D3D61D-1BF6-514B-987E-CD89C35CF729}" srcOrd="0" destOrd="0" presId="urn:microsoft.com/office/officeart/2008/layout/LinedList"/>
    <dgm:cxn modelId="{9B7C24B1-1906-454A-9870-D03D12F94AF1}" srcId="{089370FA-1736-474A-B8FB-873079F1D23D}" destId="{6B4BD243-AFE7-4CA3-BC25-2F4159FD74F7}" srcOrd="3" destOrd="0" parTransId="{443EE309-CB50-4FF7-909E-7441242A64FA}" sibTransId="{6E9593DA-6C03-4DA9-87A0-A1E2762B74A4}"/>
    <dgm:cxn modelId="{21B2DFB5-F7CD-44DA-B490-571CC3D2EB6E}" srcId="{089370FA-1736-474A-B8FB-873079F1D23D}" destId="{A87EB5C2-5AFA-41D0-AF24-96BC3E4D6901}" srcOrd="0" destOrd="0" parTransId="{555F62F2-4D6F-4B19-B28C-0BA20A624225}" sibTransId="{F9B3FA51-69A2-4ADC-8765-E6D8DF457FD3}"/>
    <dgm:cxn modelId="{D35183B9-9E95-41C0-B940-67D493883569}" srcId="{089370FA-1736-474A-B8FB-873079F1D23D}" destId="{3AE513C0-EDD8-4191-B910-0E5931EC291F}" srcOrd="6" destOrd="0" parTransId="{9F79B45B-B52B-4620-97A5-BC97D9BF6498}" sibTransId="{03D381E1-26D3-481F-A1D2-BB543FC9233D}"/>
    <dgm:cxn modelId="{AF561FD2-798C-2C46-B38C-20F84D2C2F47}" type="presOf" srcId="{E7B2ED64-C34C-4AD2-A2E4-A3655F2BA8DE}" destId="{1597C125-C74B-C841-9C55-E75B58DC6880}" srcOrd="0" destOrd="0" presId="urn:microsoft.com/office/officeart/2008/layout/LinedList"/>
    <dgm:cxn modelId="{F79F2AD5-665B-4A34-B24F-4E43A55CCEBC}" srcId="{089370FA-1736-474A-B8FB-873079F1D23D}" destId="{6195FB6A-8F5E-4346-99AE-BA23F8AE2AD0}" srcOrd="7" destOrd="0" parTransId="{B80C8C32-89A6-46F6-8EF7-1A49D5F67B94}" sibTransId="{760C26CF-3176-4411-9FF8-A05902E5E096}"/>
    <dgm:cxn modelId="{37A0B1D6-3BEA-43F2-BD07-12E65172E903}" srcId="{089370FA-1736-474A-B8FB-873079F1D23D}" destId="{6B5A0E85-6030-43DE-AD0C-2D3914E903A1}" srcOrd="5" destOrd="0" parTransId="{4F9F248E-8DAD-4335-A380-D52A873DD68D}" sibTransId="{43C69BAD-A8F0-49C9-8D65-0F3A3BB54743}"/>
    <dgm:cxn modelId="{3E2A6DE9-8077-F044-81B6-E83EA650123A}" type="presOf" srcId="{55425170-AF9E-4D3F-84C4-B2E2C12D3B9B}" destId="{50D05279-EF27-6E47-89C8-17D7CD04F6A9}" srcOrd="0" destOrd="0" presId="urn:microsoft.com/office/officeart/2008/layout/LinedList"/>
    <dgm:cxn modelId="{472CDAF7-A714-9542-A95F-7374357C1E88}" type="presOf" srcId="{089370FA-1736-474A-B8FB-873079F1D23D}" destId="{108307AD-806A-C242-9C1D-4C31CC141420}" srcOrd="0" destOrd="0" presId="urn:microsoft.com/office/officeart/2008/layout/LinedList"/>
    <dgm:cxn modelId="{EBD1C0E2-17B2-BF4D-83F5-9ADC13DC66D7}" type="presParOf" srcId="{108307AD-806A-C242-9C1D-4C31CC141420}" destId="{250BF8A2-5994-384E-88EA-9871AE09F72A}" srcOrd="0" destOrd="0" presId="urn:microsoft.com/office/officeart/2008/layout/LinedList"/>
    <dgm:cxn modelId="{60E86BB1-DC78-1E4F-8343-DDA5B23316EE}" type="presParOf" srcId="{108307AD-806A-C242-9C1D-4C31CC141420}" destId="{9247BA96-938C-2B49-82A6-259C5AA18823}" srcOrd="1" destOrd="0" presId="urn:microsoft.com/office/officeart/2008/layout/LinedList"/>
    <dgm:cxn modelId="{C4E579F0-BFB4-5049-9E54-FCCD59A20FB5}" type="presParOf" srcId="{9247BA96-938C-2B49-82A6-259C5AA18823}" destId="{551C466B-FE7A-F245-90DB-AC1441751839}" srcOrd="0" destOrd="0" presId="urn:microsoft.com/office/officeart/2008/layout/LinedList"/>
    <dgm:cxn modelId="{585AF593-DDDB-954A-996C-E0CA5DF3AC07}" type="presParOf" srcId="{9247BA96-938C-2B49-82A6-259C5AA18823}" destId="{AAF31BD1-7935-FD4A-8AC9-E92B8A0604A2}" srcOrd="1" destOrd="0" presId="urn:microsoft.com/office/officeart/2008/layout/LinedList"/>
    <dgm:cxn modelId="{E28AFC2B-1A90-F247-AC8F-A0D37ACEE64B}" type="presParOf" srcId="{108307AD-806A-C242-9C1D-4C31CC141420}" destId="{95846F1B-B5E6-6247-8EB4-ABD8803ED8BB}" srcOrd="2" destOrd="0" presId="urn:microsoft.com/office/officeart/2008/layout/LinedList"/>
    <dgm:cxn modelId="{D1275736-4495-354A-8081-5F6483E1BE6E}" type="presParOf" srcId="{108307AD-806A-C242-9C1D-4C31CC141420}" destId="{2CE01E02-EC5E-DF42-8B1E-BEF9A098DFA1}" srcOrd="3" destOrd="0" presId="urn:microsoft.com/office/officeart/2008/layout/LinedList"/>
    <dgm:cxn modelId="{3E84B12B-A464-1D47-A153-C522A36A8C3A}" type="presParOf" srcId="{2CE01E02-EC5E-DF42-8B1E-BEF9A098DFA1}" destId="{1597C125-C74B-C841-9C55-E75B58DC6880}" srcOrd="0" destOrd="0" presId="urn:microsoft.com/office/officeart/2008/layout/LinedList"/>
    <dgm:cxn modelId="{8DCB6DB4-54EC-9A4B-B154-7345B8FFD73F}" type="presParOf" srcId="{2CE01E02-EC5E-DF42-8B1E-BEF9A098DFA1}" destId="{B962452B-80FF-AE4F-8EFA-FD069E1AB41E}" srcOrd="1" destOrd="0" presId="urn:microsoft.com/office/officeart/2008/layout/LinedList"/>
    <dgm:cxn modelId="{A257EC8E-15AF-1A48-AB87-4AF81FF665C2}" type="presParOf" srcId="{108307AD-806A-C242-9C1D-4C31CC141420}" destId="{47B268C9-2974-6240-BD9E-8FF8D27D0B02}" srcOrd="4" destOrd="0" presId="urn:microsoft.com/office/officeart/2008/layout/LinedList"/>
    <dgm:cxn modelId="{CD8F306C-53BC-E345-B409-C5F65D6465F7}" type="presParOf" srcId="{108307AD-806A-C242-9C1D-4C31CC141420}" destId="{F65E9197-952F-8E44-8164-2F2923657FC1}" srcOrd="5" destOrd="0" presId="urn:microsoft.com/office/officeart/2008/layout/LinedList"/>
    <dgm:cxn modelId="{ABABB0FA-7E55-0340-A460-DF10893E090E}" type="presParOf" srcId="{F65E9197-952F-8E44-8164-2F2923657FC1}" destId="{50D05279-EF27-6E47-89C8-17D7CD04F6A9}" srcOrd="0" destOrd="0" presId="urn:microsoft.com/office/officeart/2008/layout/LinedList"/>
    <dgm:cxn modelId="{9E78ECF1-A2A5-D546-A1F9-6715E68350A2}" type="presParOf" srcId="{F65E9197-952F-8E44-8164-2F2923657FC1}" destId="{B3D65D25-57C4-344B-9207-395D28DB88D2}" srcOrd="1" destOrd="0" presId="urn:microsoft.com/office/officeart/2008/layout/LinedList"/>
    <dgm:cxn modelId="{D427A4AA-E345-4649-AB41-A5FBEDA109C0}" type="presParOf" srcId="{108307AD-806A-C242-9C1D-4C31CC141420}" destId="{5484850F-D861-684A-AE3B-EEC3BD9AC5AF}" srcOrd="6" destOrd="0" presId="urn:microsoft.com/office/officeart/2008/layout/LinedList"/>
    <dgm:cxn modelId="{82ADC9E7-9689-A34E-92AF-20CA56ECDA84}" type="presParOf" srcId="{108307AD-806A-C242-9C1D-4C31CC141420}" destId="{228B3880-386B-6E4B-99D3-A7D2BC4BF157}" srcOrd="7" destOrd="0" presId="urn:microsoft.com/office/officeart/2008/layout/LinedList"/>
    <dgm:cxn modelId="{7D26C57D-7CB8-2D43-852D-EB7C4B5903A4}" type="presParOf" srcId="{228B3880-386B-6E4B-99D3-A7D2BC4BF157}" destId="{DA1C6151-783C-6342-83D1-2BE5884F99C6}" srcOrd="0" destOrd="0" presId="urn:microsoft.com/office/officeart/2008/layout/LinedList"/>
    <dgm:cxn modelId="{42B34A68-DBD4-AE44-A930-3546726E7DFF}" type="presParOf" srcId="{228B3880-386B-6E4B-99D3-A7D2BC4BF157}" destId="{E788CCA8-2756-6748-B508-507DB96AB165}" srcOrd="1" destOrd="0" presId="urn:microsoft.com/office/officeart/2008/layout/LinedList"/>
    <dgm:cxn modelId="{65EB6EF4-BFB0-F341-9BA1-7DFE6E3A6CE6}" type="presParOf" srcId="{108307AD-806A-C242-9C1D-4C31CC141420}" destId="{C1097946-F95B-1645-969D-BD474C195CAC}" srcOrd="8" destOrd="0" presId="urn:microsoft.com/office/officeart/2008/layout/LinedList"/>
    <dgm:cxn modelId="{4D0C8118-A01A-BC45-A280-BF22FDCB99BD}" type="presParOf" srcId="{108307AD-806A-C242-9C1D-4C31CC141420}" destId="{7A8C29D3-F565-114E-A488-5ACB3D4FD990}" srcOrd="9" destOrd="0" presId="urn:microsoft.com/office/officeart/2008/layout/LinedList"/>
    <dgm:cxn modelId="{767FC333-02C9-1148-AC42-3F38649E3565}" type="presParOf" srcId="{7A8C29D3-F565-114E-A488-5ACB3D4FD990}" destId="{D4883144-9587-5B45-825F-78A44BA0431E}" srcOrd="0" destOrd="0" presId="urn:microsoft.com/office/officeart/2008/layout/LinedList"/>
    <dgm:cxn modelId="{B050B91B-BAA8-DE45-A829-AE3376743B56}" type="presParOf" srcId="{7A8C29D3-F565-114E-A488-5ACB3D4FD990}" destId="{32FC4C6C-4607-DF46-A423-A4FCA1DE35B9}" srcOrd="1" destOrd="0" presId="urn:microsoft.com/office/officeart/2008/layout/LinedList"/>
    <dgm:cxn modelId="{90E7EC33-4646-5E49-BC2F-D712DCABE7DC}" type="presParOf" srcId="{108307AD-806A-C242-9C1D-4C31CC141420}" destId="{567FE415-6A20-4C4B-995D-221AE352A6BB}" srcOrd="10" destOrd="0" presId="urn:microsoft.com/office/officeart/2008/layout/LinedList"/>
    <dgm:cxn modelId="{83C41188-54E9-F84B-95CD-407E6A76EE14}" type="presParOf" srcId="{108307AD-806A-C242-9C1D-4C31CC141420}" destId="{D83922DF-4678-C84C-931A-1991B202D84C}" srcOrd="11" destOrd="0" presId="urn:microsoft.com/office/officeart/2008/layout/LinedList"/>
    <dgm:cxn modelId="{9DF94B54-10F9-EA41-90AE-46E6967FB39A}" type="presParOf" srcId="{D83922DF-4678-C84C-931A-1991B202D84C}" destId="{D436CE75-9522-B14C-94B5-4996F255A25F}" srcOrd="0" destOrd="0" presId="urn:microsoft.com/office/officeart/2008/layout/LinedList"/>
    <dgm:cxn modelId="{95D245C0-ED62-F646-92BC-F2E246E7E2EC}" type="presParOf" srcId="{D83922DF-4678-C84C-931A-1991B202D84C}" destId="{22841609-C6A9-4C45-A547-EFFAC10F22BC}" srcOrd="1" destOrd="0" presId="urn:microsoft.com/office/officeart/2008/layout/LinedList"/>
    <dgm:cxn modelId="{F55CC43B-9307-5B4A-B3CB-5FB768C8BF24}" type="presParOf" srcId="{108307AD-806A-C242-9C1D-4C31CC141420}" destId="{B1D021ED-4BEB-F44B-91C5-E93EDD8B9F7F}" srcOrd="12" destOrd="0" presId="urn:microsoft.com/office/officeart/2008/layout/LinedList"/>
    <dgm:cxn modelId="{8DF51FF9-AB84-3645-B49B-9C19F095F6A2}" type="presParOf" srcId="{108307AD-806A-C242-9C1D-4C31CC141420}" destId="{49ADD735-4BC7-2047-BEC8-D525193BBCF8}" srcOrd="13" destOrd="0" presId="urn:microsoft.com/office/officeart/2008/layout/LinedList"/>
    <dgm:cxn modelId="{28DDFF3E-4B10-1C44-91A1-4787E8875240}" type="presParOf" srcId="{49ADD735-4BC7-2047-BEC8-D525193BBCF8}" destId="{B1D3D61D-1BF6-514B-987E-CD89C35CF729}" srcOrd="0" destOrd="0" presId="urn:microsoft.com/office/officeart/2008/layout/LinedList"/>
    <dgm:cxn modelId="{8296C810-E07C-F948-BAD6-B3330BBC4188}" type="presParOf" srcId="{49ADD735-4BC7-2047-BEC8-D525193BBCF8}" destId="{3B0664D0-22BC-A743-9C35-550BB254980C}" srcOrd="1" destOrd="0" presId="urn:microsoft.com/office/officeart/2008/layout/LinedList"/>
    <dgm:cxn modelId="{46D8DFE4-9DE9-B344-A3E7-22B089293BC4}" type="presParOf" srcId="{108307AD-806A-C242-9C1D-4C31CC141420}" destId="{98323093-30E9-F047-8BFB-7E84574BD45A}" srcOrd="14" destOrd="0" presId="urn:microsoft.com/office/officeart/2008/layout/LinedList"/>
    <dgm:cxn modelId="{943AE113-B887-5A48-93A5-B72DE48F8789}" type="presParOf" srcId="{108307AD-806A-C242-9C1D-4C31CC141420}" destId="{831FC94B-29E3-854B-97D4-9FF25C5A4C45}" srcOrd="15" destOrd="0" presId="urn:microsoft.com/office/officeart/2008/layout/LinedList"/>
    <dgm:cxn modelId="{9D41B80C-257C-834D-A4C8-ACC5AAA57731}" type="presParOf" srcId="{831FC94B-29E3-854B-97D4-9FF25C5A4C45}" destId="{1A5B1809-6BCD-0849-913E-BAE5E4568A80}" srcOrd="0" destOrd="0" presId="urn:microsoft.com/office/officeart/2008/layout/LinedList"/>
    <dgm:cxn modelId="{ECB86BC0-6EDE-4046-B1AA-F3296F92948A}" type="presParOf" srcId="{831FC94B-29E3-854B-97D4-9FF25C5A4C45}" destId="{6AD0AF3E-F907-C84C-BAEE-94F221EA08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F8A2-5994-384E-88EA-9871AE09F72A}">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C466B-FE7A-F245-90DB-AC144175183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“Don’t Say Gay” Laws (Montana, S458 Erasure)</a:t>
          </a:r>
        </a:p>
      </dsp:txBody>
      <dsp:txXfrm>
        <a:off x="0" y="0"/>
        <a:ext cx="10515600" cy="543917"/>
      </dsp:txXfrm>
    </dsp:sp>
    <dsp:sp modelId="{95846F1B-B5E6-6247-8EB4-ABD8803ED8BB}">
      <dsp:nvSpPr>
        <dsp:cNvPr id="0" name=""/>
        <dsp:cNvSpPr/>
      </dsp:nvSpPr>
      <dsp:spPr>
        <a:xfrm>
          <a:off x="0" y="543917"/>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C125-C74B-C841-9C55-E75B58DC6880}">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Restrictions on Drag Performances (2+)</a:t>
          </a:r>
        </a:p>
      </dsp:txBody>
      <dsp:txXfrm>
        <a:off x="0" y="543917"/>
        <a:ext cx="10515600" cy="543917"/>
      </dsp:txXfrm>
    </dsp:sp>
    <dsp:sp modelId="{47B268C9-2974-6240-BD9E-8FF8D27D0B02}">
      <dsp:nvSpPr>
        <dsp:cNvPr id="0" name=""/>
        <dsp:cNvSpPr/>
      </dsp:nvSpPr>
      <dsp:spPr>
        <a:xfrm>
          <a:off x="0" y="108783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05279-EF27-6E47-89C8-17D7CD04F6A9}">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Targeting Transgender Youth (Parental Rights in Education (HB 172)</a:t>
          </a:r>
        </a:p>
      </dsp:txBody>
      <dsp:txXfrm>
        <a:off x="0" y="1087834"/>
        <a:ext cx="10515600" cy="543917"/>
      </dsp:txXfrm>
    </dsp:sp>
    <dsp:sp modelId="{5484850F-D861-684A-AE3B-EEC3BD9AC5AF}">
      <dsp:nvSpPr>
        <dsp:cNvPr id="0" name=""/>
        <dsp:cNvSpPr/>
      </dsp:nvSpPr>
      <dsp:spPr>
        <a:xfrm>
          <a:off x="0" y="1631751"/>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C6151-783C-6342-83D1-2BE5884F99C6}">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Transgender Sports Bans (40+)</a:t>
          </a:r>
        </a:p>
      </dsp:txBody>
      <dsp:txXfrm>
        <a:off x="0" y="1631751"/>
        <a:ext cx="10515600" cy="543917"/>
      </dsp:txXfrm>
    </dsp:sp>
    <dsp:sp modelId="{C1097946-F95B-1645-969D-BD474C195CAC}">
      <dsp:nvSpPr>
        <dsp:cNvPr id="0" name=""/>
        <dsp:cNvSpPr/>
      </dsp:nvSpPr>
      <dsp:spPr>
        <a:xfrm>
          <a:off x="0" y="2175669"/>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83144-9587-5B45-825F-78A44BA0431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Banning Gender- Affirming Care for Minors  (HB 68)(120+)</a:t>
          </a:r>
        </a:p>
      </dsp:txBody>
      <dsp:txXfrm>
        <a:off x="0" y="2175669"/>
        <a:ext cx="10515600" cy="543917"/>
      </dsp:txXfrm>
    </dsp:sp>
    <dsp:sp modelId="{567FE415-6A20-4C4B-995D-221AE352A6BB}">
      <dsp:nvSpPr>
        <dsp:cNvPr id="0" name=""/>
        <dsp:cNvSpPr/>
      </dsp:nvSpPr>
      <dsp:spPr>
        <a:xfrm>
          <a:off x="0" y="2719586"/>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6CE75-9522-B14C-94B5-4996F255A25F}">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Curricular Laws (SB1) (100+)</a:t>
          </a:r>
        </a:p>
      </dsp:txBody>
      <dsp:txXfrm>
        <a:off x="0" y="2719586"/>
        <a:ext cx="10515600" cy="543917"/>
      </dsp:txXfrm>
    </dsp:sp>
    <dsp:sp modelId="{B1D021ED-4BEB-F44B-91C5-E93EDD8B9F7F}">
      <dsp:nvSpPr>
        <dsp:cNvPr id="0" name=""/>
        <dsp:cNvSpPr/>
      </dsp:nvSpPr>
      <dsp:spPr>
        <a:xfrm>
          <a:off x="0" y="3263503"/>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3D61D-1BF6-514B-987E-CD89C35CF729}">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Bathroom Bills (30+)</a:t>
          </a:r>
        </a:p>
      </dsp:txBody>
      <dsp:txXfrm>
        <a:off x="0" y="3263503"/>
        <a:ext cx="10515600" cy="543917"/>
      </dsp:txXfrm>
    </dsp:sp>
    <dsp:sp modelId="{98323093-30E9-F047-8BFB-7E84574BD45A}">
      <dsp:nvSpPr>
        <dsp:cNvPr id="0" name=""/>
        <dsp:cNvSpPr/>
      </dsp:nvSpPr>
      <dsp:spPr>
        <a:xfrm>
          <a:off x="0" y="3807420"/>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B1809-6BCD-0849-913E-BAE5E4568A8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Anti-Trans Laws (809 introduced, 40 have passed)</a:t>
          </a:r>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CF617-3721-7F41-8EF3-4B61D1FED1EE}"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391F3-86B3-514F-89D3-F4651DBF9921}" type="slidenum">
              <a:rPr lang="en-US" smtClean="0"/>
              <a:t>‹#›</a:t>
            </a:fld>
            <a:endParaRPr lang="en-US"/>
          </a:p>
        </p:txBody>
      </p:sp>
    </p:spTree>
    <p:extLst>
      <p:ext uri="{BB962C8B-B14F-4D97-AF65-F5344CB8AC3E}">
        <p14:creationId xmlns:p14="http://schemas.microsoft.com/office/powerpoint/2010/main" val="182680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391F3-86B3-514F-89D3-F4651DBF9921}" type="slidenum">
              <a:rPr lang="en-US" smtClean="0"/>
              <a:t>4</a:t>
            </a:fld>
            <a:endParaRPr lang="en-US"/>
          </a:p>
        </p:txBody>
      </p:sp>
    </p:spTree>
    <p:extLst>
      <p:ext uri="{BB962C8B-B14F-4D97-AF65-F5344CB8AC3E}">
        <p14:creationId xmlns:p14="http://schemas.microsoft.com/office/powerpoint/2010/main" val="385539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B03-FA41-D84C-B09C-4DB5A17F4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3CB44-019D-DD8D-602A-F5E2D698F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11591-619F-9044-5579-943461012569}"/>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B9D1F4EF-8051-D9A0-9F37-B725C3A38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C66A-E783-3DBD-A441-4DD5331BFB2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5752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B849-1A68-CE4D-36D7-21A7B3B9AE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E95654-401A-B39C-225A-1C20E90A9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7A20D-8CC8-B384-F862-EB378E5ECC55}"/>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2BB3F421-F5B8-DAB0-F2E5-7C30156EB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148D7-B7E8-1987-F102-DB03CBE37A4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4232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61B00-EF21-836D-4298-BAC97EC0F3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5916A0-432C-E4B5-7C01-DEB594C77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DD7FA-4FA5-8BB1-96E4-5E5EE4FACFB7}"/>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221A2190-851C-CA1C-B5CA-B51E0F9B7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CC4C0-FDF2-3821-0B48-DA0911786D2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5447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C6D6-2413-5BAB-D835-307508A85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55378-1BCE-932A-A91D-36226DAA8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37421-341F-D4FB-8B6D-1C2798133A15}"/>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342B0E32-4C43-A9E8-D9EF-C00AC6305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E135A-234A-60D0-676A-07550C36FECF}"/>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3583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C9F9-35E6-36BE-76A9-23C2F2F48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C0CC12-1333-FB13-1FA8-4771951A34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5A026-F48F-15F7-AF48-FEE193098BB0}"/>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4CA42D28-1F0E-2830-5125-B45A5223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C0B0D-1FF2-3C7F-AA6D-7970407FB51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8946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411D-5CC9-3FB2-5419-2C14243C5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4A23E-0F8A-C811-735C-73E5899C47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D22849-547F-7E99-A007-3163D0A18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EDA70-0E0C-B0EF-1611-0CC3CAB0CF95}"/>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6" name="Footer Placeholder 5">
            <a:extLst>
              <a:ext uri="{FF2B5EF4-FFF2-40B4-BE49-F238E27FC236}">
                <a16:creationId xmlns:a16="http://schemas.microsoft.com/office/drawing/2014/main" id="{B659A2C1-1715-242C-5CEA-450A9A722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06978-6420-051A-6DA7-E0198D0AC02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2092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CE47-F095-A505-DAAA-9DBF75279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96DCD-D7D9-B200-E76D-63C892AC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572E8-12B8-60D6-D005-7F5F74FA6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A5E39B-02A0-C3EB-D9FE-97ECB3485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8A08E-FF71-A38D-43C8-088530F83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10C79-7280-CC59-394C-15B47C195621}"/>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8" name="Footer Placeholder 7">
            <a:extLst>
              <a:ext uri="{FF2B5EF4-FFF2-40B4-BE49-F238E27FC236}">
                <a16:creationId xmlns:a16="http://schemas.microsoft.com/office/drawing/2014/main" id="{384BB995-75EA-CCD8-B3F7-5AC1F2A3F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68166-4BEC-B027-5F7D-C7EDCC0A47F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649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EEC9-4AE2-F751-509A-721B66644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6020A5-FD57-62C0-7B66-4B1E84DC96EC}"/>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4" name="Footer Placeholder 3">
            <a:extLst>
              <a:ext uri="{FF2B5EF4-FFF2-40B4-BE49-F238E27FC236}">
                <a16:creationId xmlns:a16="http://schemas.microsoft.com/office/drawing/2014/main" id="{08DD2543-007F-98AA-8CA2-FBA955531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E6C75-613B-99C1-FAB2-77C2C6A64C22}"/>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5063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E5FD-EB1D-A5D2-0E9E-721F554060D3}"/>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3" name="Footer Placeholder 2">
            <a:extLst>
              <a:ext uri="{FF2B5EF4-FFF2-40B4-BE49-F238E27FC236}">
                <a16:creationId xmlns:a16="http://schemas.microsoft.com/office/drawing/2014/main" id="{9DAA882E-AE68-35B2-018B-E8825C8B23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EF6960-38B4-C133-F668-F2220ED66B9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00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964A-1BBC-988D-7BFA-C20DE14A3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83F39-7503-6850-A5D4-05A1DD798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2D2DB-273A-55D1-74C4-9FDA74441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8C0A2-4DD2-6DBE-44E2-76C53FF53F3B}"/>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6" name="Footer Placeholder 5">
            <a:extLst>
              <a:ext uri="{FF2B5EF4-FFF2-40B4-BE49-F238E27FC236}">
                <a16:creationId xmlns:a16="http://schemas.microsoft.com/office/drawing/2014/main" id="{E67C2905-9DF4-F8ED-425C-E64B47CE0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9DDEE-CDD6-9A43-FFBC-2D969703F1C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1141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089D-A362-9637-20A6-78886915D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ED1E4D-A481-BEC4-D1B6-E23A45692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2C1191-42FE-0C4B-15A3-A99242C7E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90CBD-EC1D-336E-2975-00D8D1925C9F}"/>
              </a:ext>
            </a:extLst>
          </p:cNvPr>
          <p:cNvSpPr>
            <a:spLocks noGrp="1"/>
          </p:cNvSpPr>
          <p:nvPr>
            <p:ph type="dt" sz="half" idx="10"/>
          </p:nvPr>
        </p:nvSpPr>
        <p:spPr/>
        <p:txBody>
          <a:bodyPr/>
          <a:lstStyle/>
          <a:p>
            <a:fld id="{C485584D-7D79-4248-9986-4CA35242F944}" type="datetimeFigureOut">
              <a:rPr lang="en-US" smtClean="0"/>
              <a:t>3/31/2025</a:t>
            </a:fld>
            <a:endParaRPr lang="en-US"/>
          </a:p>
        </p:txBody>
      </p:sp>
      <p:sp>
        <p:nvSpPr>
          <p:cNvPr id="6" name="Footer Placeholder 5">
            <a:extLst>
              <a:ext uri="{FF2B5EF4-FFF2-40B4-BE49-F238E27FC236}">
                <a16:creationId xmlns:a16="http://schemas.microsoft.com/office/drawing/2014/main" id="{CA3F311F-3A18-1AEF-A43A-24B17DA98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FEB70-792C-9857-8DFE-0E8FC12A19D6}"/>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5416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F31D0-35E3-E6CA-068C-6AB04FEA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E0268-873A-ABE9-F7F6-E5CE20447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82A29-79EB-62F3-A5DC-E6415B1E2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5584D-7D79-4248-9986-4CA35242F944}" type="datetimeFigureOut">
              <a:rPr lang="en-US" smtClean="0"/>
              <a:t>3/31/2025</a:t>
            </a:fld>
            <a:endParaRPr lang="en-US"/>
          </a:p>
        </p:txBody>
      </p:sp>
      <p:sp>
        <p:nvSpPr>
          <p:cNvPr id="5" name="Footer Placeholder 4">
            <a:extLst>
              <a:ext uri="{FF2B5EF4-FFF2-40B4-BE49-F238E27FC236}">
                <a16:creationId xmlns:a16="http://schemas.microsoft.com/office/drawing/2014/main" id="{C78BF82F-7468-3860-301B-7D77BC8C7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65B52C-2908-CB23-F698-69B4314A8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62859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colorful cloud in the sky&#10;&#10;AI-generated content may be incorrect.">
            <a:extLst>
              <a:ext uri="{FF2B5EF4-FFF2-40B4-BE49-F238E27FC236}">
                <a16:creationId xmlns:a16="http://schemas.microsoft.com/office/drawing/2014/main" id="{B7F60C68-B731-ACB1-8CFD-6AC865E3F10D}"/>
              </a:ext>
            </a:extLst>
          </p:cNvPr>
          <p:cNvPicPr>
            <a:picLocks noChangeAspect="1"/>
          </p:cNvPicPr>
          <p:nvPr/>
        </p:nvPicPr>
        <p:blipFill>
          <a:blip r:embed="rId2"/>
          <a:srcRect t="14642" r="-1" b="5550"/>
          <a:stretch/>
        </p:blipFill>
        <p:spPr>
          <a:xfrm>
            <a:off x="1524" y="10"/>
            <a:ext cx="12188952" cy="6857990"/>
          </a:xfrm>
          <a:prstGeom prst="rect">
            <a:avLst/>
          </a:prstGeom>
        </p:spPr>
      </p:pic>
      <p:sp>
        <p:nvSpPr>
          <p:cNvPr id="89" name="Freeform: Shape 83">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571"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0" name="Freeform: Shape 89">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619D7A5-489D-D520-5A72-20816EBEDCC5}"/>
              </a:ext>
            </a:extLst>
          </p:cNvPr>
          <p:cNvSpPr>
            <a:spLocks noGrp="1"/>
          </p:cNvSpPr>
          <p:nvPr>
            <p:ph type="ctrTitle"/>
          </p:nvPr>
        </p:nvSpPr>
        <p:spPr>
          <a:xfrm>
            <a:off x="2190750" y="1346268"/>
            <a:ext cx="7810500" cy="2661189"/>
          </a:xfrm>
        </p:spPr>
        <p:txBody>
          <a:bodyPr anchor="b">
            <a:normAutofit/>
          </a:bodyPr>
          <a:lstStyle/>
          <a:p>
            <a:pPr fontAlgn="base"/>
            <a:br>
              <a:rPr lang="en-US" sz="3300" b="0" i="0" dirty="0">
                <a:effectLst/>
                <a:latin typeface="Aptos" panose="020B0004020202020204" pitchFamily="34" charset="0"/>
              </a:rPr>
            </a:br>
            <a:r>
              <a:rPr lang="en-US" sz="3300" dirty="0">
                <a:latin typeface="Aptos" panose="020B0004020202020204" pitchFamily="34" charset="0"/>
              </a:rPr>
              <a:t>Advocacy in Action; Social Workers Supporting LGBTQIA+ Individuals</a:t>
            </a:r>
            <a:br>
              <a:rPr lang="en-US" sz="3300" b="0" i="0" dirty="0">
                <a:effectLst/>
                <a:latin typeface="Aptos" panose="020B0004020202020204" pitchFamily="34" charset="0"/>
              </a:rPr>
            </a:br>
            <a:br>
              <a:rPr lang="en-US" sz="3300" b="0" i="0" dirty="0">
                <a:effectLst/>
                <a:latin typeface="Aptos" panose="020B0004020202020204" pitchFamily="34" charset="0"/>
              </a:rPr>
            </a:br>
            <a:endParaRPr lang="en-US" sz="3300" dirty="0"/>
          </a:p>
        </p:txBody>
      </p:sp>
      <p:sp>
        <p:nvSpPr>
          <p:cNvPr id="3" name="Subtitle 2">
            <a:extLst>
              <a:ext uri="{FF2B5EF4-FFF2-40B4-BE49-F238E27FC236}">
                <a16:creationId xmlns:a16="http://schemas.microsoft.com/office/drawing/2014/main" id="{94E50201-B0AF-9C3C-BF50-DE59760A73C5}"/>
              </a:ext>
            </a:extLst>
          </p:cNvPr>
          <p:cNvSpPr>
            <a:spLocks noGrp="1"/>
          </p:cNvSpPr>
          <p:nvPr>
            <p:ph type="subTitle" idx="1"/>
          </p:nvPr>
        </p:nvSpPr>
        <p:spPr>
          <a:xfrm>
            <a:off x="2619375" y="4214191"/>
            <a:ext cx="6953250" cy="1360919"/>
          </a:xfrm>
        </p:spPr>
        <p:txBody>
          <a:bodyPr anchor="t">
            <a:normAutofit/>
          </a:bodyPr>
          <a:lstStyle/>
          <a:p>
            <a:r>
              <a:rPr lang="en-US" sz="1500"/>
              <a:t>Dr. Robin Walters-Powell MSW,LISW-S</a:t>
            </a:r>
          </a:p>
          <a:p>
            <a:r>
              <a:rPr lang="en-US" sz="1500"/>
              <a:t>She/Her Pronouns</a:t>
            </a:r>
          </a:p>
          <a:p>
            <a:r>
              <a:rPr lang="en-US" sz="1500"/>
              <a:t>Chair of Social Work and Healthcare Services</a:t>
            </a:r>
          </a:p>
          <a:p>
            <a:r>
              <a:rPr lang="en-US" sz="1500"/>
              <a:t>University of Findlay</a:t>
            </a:r>
          </a:p>
        </p:txBody>
      </p:sp>
    </p:spTree>
    <p:extLst>
      <p:ext uri="{BB962C8B-B14F-4D97-AF65-F5344CB8AC3E}">
        <p14:creationId xmlns:p14="http://schemas.microsoft.com/office/powerpoint/2010/main" val="393743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E87D8-F5AE-3209-B69A-4946071C93B7}"/>
              </a:ext>
            </a:extLst>
          </p:cNvPr>
          <p:cNvSpPr>
            <a:spLocks noGrp="1"/>
          </p:cNvSpPr>
          <p:nvPr>
            <p:ph type="title"/>
          </p:nvPr>
        </p:nvSpPr>
        <p:spPr>
          <a:xfrm>
            <a:off x="572493" y="238539"/>
            <a:ext cx="11018520" cy="1434415"/>
          </a:xfrm>
        </p:spPr>
        <p:txBody>
          <a:bodyPr anchor="b">
            <a:normAutofit/>
          </a:bodyPr>
          <a:lstStyle/>
          <a:p>
            <a:r>
              <a:rPr lang="en-US" sz="5400"/>
              <a:t>Pronouns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2EFB1C-F7BE-0EF4-4744-FFFAC8F6946E}"/>
              </a:ext>
            </a:extLst>
          </p:cNvPr>
          <p:cNvSpPr>
            <a:spLocks noGrp="1"/>
          </p:cNvSpPr>
          <p:nvPr>
            <p:ph idx="1"/>
          </p:nvPr>
        </p:nvSpPr>
        <p:spPr>
          <a:xfrm>
            <a:off x="572493" y="1911493"/>
            <a:ext cx="6713552" cy="4707967"/>
          </a:xfrm>
        </p:spPr>
        <p:txBody>
          <a:bodyPr anchor="t">
            <a:normAutofit fontScale="92500" lnSpcReduction="10000"/>
          </a:bodyPr>
          <a:lstStyle/>
          <a:p>
            <a:r>
              <a:rPr lang="en-US" sz="2200" dirty="0"/>
              <a:t>Pronouns exist to streamline language, using simple, one-syllable words to refer to a person instead of their multisyllabic names</a:t>
            </a:r>
          </a:p>
          <a:p>
            <a:pPr lvl="1"/>
            <a:r>
              <a:rPr lang="en-US" sz="2200" dirty="0"/>
              <a:t>We are socialized to understand certain clothing, style, accessories, or mannerisms as attributes of a certain gender, so when we see or meet someone we use pronouns that match our assumptions of gender</a:t>
            </a:r>
          </a:p>
          <a:p>
            <a:pPr lvl="1"/>
            <a:r>
              <a:rPr lang="en-US" sz="2200" dirty="0"/>
              <a:t>For most people this works out just fine, but problems arise when our assumptions of a person’s gender-based pronoun do not match their actual self-identified gender and corresponding pronouns</a:t>
            </a:r>
          </a:p>
          <a:p>
            <a:r>
              <a:rPr lang="en-US" sz="2200" dirty="0"/>
              <a:t>To know a person’s pronoun:</a:t>
            </a:r>
          </a:p>
          <a:p>
            <a:pPr lvl="1"/>
            <a:r>
              <a:rPr lang="en-US" sz="2200" dirty="0"/>
              <a:t>Ask in a safe and supportive environment, such as a one-on-one conversation. </a:t>
            </a:r>
          </a:p>
          <a:p>
            <a:pPr lvl="1"/>
            <a:r>
              <a:rPr lang="en-US" sz="2200" dirty="0"/>
              <a:t>In groups, include and validate the culture of stating pronouns (e.g., including pronouns in email signatures)</a:t>
            </a:r>
          </a:p>
          <a:p>
            <a:endParaRPr lang="en-US" sz="1200" dirty="0"/>
          </a:p>
        </p:txBody>
      </p:sp>
      <p:pic>
        <p:nvPicPr>
          <p:cNvPr id="5" name="Picture 4" descr="Orange and yellow paper stripes in a wave shape">
            <a:extLst>
              <a:ext uri="{FF2B5EF4-FFF2-40B4-BE49-F238E27FC236}">
                <a16:creationId xmlns:a16="http://schemas.microsoft.com/office/drawing/2014/main" id="{563CE64D-3084-7858-3E04-3D997188AEF2}"/>
              </a:ext>
            </a:extLst>
          </p:cNvPr>
          <p:cNvPicPr>
            <a:picLocks noChangeAspect="1"/>
          </p:cNvPicPr>
          <p:nvPr/>
        </p:nvPicPr>
        <p:blipFill>
          <a:blip r:embed="rId2"/>
          <a:srcRect l="23280" r="12741" b="-3"/>
          <a:stretch/>
        </p:blipFill>
        <p:spPr>
          <a:xfrm>
            <a:off x="7675658" y="2093976"/>
            <a:ext cx="3941064" cy="4096512"/>
          </a:xfrm>
          <a:prstGeom prst="rect">
            <a:avLst/>
          </a:prstGeom>
        </p:spPr>
      </p:pic>
    </p:spTree>
    <p:extLst>
      <p:ext uri="{BB962C8B-B14F-4D97-AF65-F5344CB8AC3E}">
        <p14:creationId xmlns:p14="http://schemas.microsoft.com/office/powerpoint/2010/main" val="34039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AD2FB-E6C4-DB56-45B5-D5D31693D2D3}"/>
              </a:ext>
            </a:extLst>
          </p:cNvPr>
          <p:cNvSpPr>
            <a:spLocks noGrp="1"/>
          </p:cNvSpPr>
          <p:nvPr>
            <p:ph type="title"/>
          </p:nvPr>
        </p:nvSpPr>
        <p:spPr>
          <a:xfrm>
            <a:off x="838200" y="365125"/>
            <a:ext cx="10515600" cy="1325563"/>
          </a:xfrm>
        </p:spPr>
        <p:txBody>
          <a:bodyPr>
            <a:normAutofit/>
          </a:bodyPr>
          <a:lstStyle/>
          <a:p>
            <a:r>
              <a:rPr lang="en-US" sz="5400"/>
              <a:t>Language as Practice</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1CECD1-C410-5D69-7E87-A6CECD94E04C}"/>
              </a:ext>
            </a:extLst>
          </p:cNvPr>
          <p:cNvSpPr>
            <a:spLocks noGrp="1"/>
          </p:cNvSpPr>
          <p:nvPr>
            <p:ph idx="1"/>
          </p:nvPr>
        </p:nvSpPr>
        <p:spPr>
          <a:xfrm>
            <a:off x="838200" y="1929384"/>
            <a:ext cx="10515600" cy="4251960"/>
          </a:xfrm>
        </p:spPr>
        <p:txBody>
          <a:bodyPr>
            <a:normAutofit/>
          </a:bodyPr>
          <a:lstStyle/>
          <a:p>
            <a:r>
              <a:rPr lang="en-US" sz="2000" dirty="0"/>
              <a:t>Social workers are often the stewards of respectful, inclusive language in creating affirming environments for their clients, a role of vital importance for LGBTQIA+ people</a:t>
            </a:r>
          </a:p>
          <a:p>
            <a:r>
              <a:rPr lang="en-US" sz="2000" dirty="0"/>
              <a:t>How we talk to and about people suggests how we understand them</a:t>
            </a:r>
          </a:p>
          <a:p>
            <a:r>
              <a:rPr lang="en-US" sz="2000" dirty="0"/>
              <a:t>Language and LGBTQIA+ topics include:</a:t>
            </a:r>
          </a:p>
          <a:p>
            <a:pPr lvl="1"/>
            <a:r>
              <a:rPr lang="en-US" sz="2000" dirty="0"/>
              <a:t>Confidentiality and the expectation of coming out</a:t>
            </a:r>
          </a:p>
          <a:p>
            <a:pPr lvl="1"/>
            <a:r>
              <a:rPr lang="en-US" sz="2000" dirty="0"/>
              <a:t>Learning and validating inclusive language</a:t>
            </a:r>
          </a:p>
          <a:p>
            <a:pPr lvl="1"/>
            <a:r>
              <a:rPr lang="en-US" sz="2000" dirty="0"/>
              <a:t>Understanding pronouns and pronoun usage</a:t>
            </a:r>
          </a:p>
          <a:p>
            <a:pPr lvl="1"/>
            <a:r>
              <a:rPr lang="en-US" sz="2000" dirty="0"/>
              <a:t>Names and identities</a:t>
            </a:r>
          </a:p>
          <a:p>
            <a:pPr lvl="1"/>
            <a:r>
              <a:rPr lang="en-US" sz="2000" dirty="0"/>
              <a:t>Romantic and sexual relationships</a:t>
            </a:r>
          </a:p>
          <a:p>
            <a:pPr lvl="1"/>
            <a:r>
              <a:rPr lang="en-US" sz="2000" dirty="0"/>
              <a:t>Fluidity of identity and impact upon language</a:t>
            </a:r>
          </a:p>
          <a:p>
            <a:pPr lvl="1"/>
            <a:r>
              <a:rPr lang="en-US" sz="2000" dirty="0"/>
              <a:t>Grappling with language and making mistakes</a:t>
            </a:r>
          </a:p>
          <a:p>
            <a:endParaRPr lang="en-US" sz="2000" dirty="0"/>
          </a:p>
        </p:txBody>
      </p:sp>
    </p:spTree>
    <p:extLst>
      <p:ext uri="{BB962C8B-B14F-4D97-AF65-F5344CB8AC3E}">
        <p14:creationId xmlns:p14="http://schemas.microsoft.com/office/powerpoint/2010/main" val="227660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0920B-525E-145F-9F7C-89A8C0169150}"/>
              </a:ext>
            </a:extLst>
          </p:cNvPr>
          <p:cNvSpPr>
            <a:spLocks noGrp="1"/>
          </p:cNvSpPr>
          <p:nvPr>
            <p:ph type="title"/>
          </p:nvPr>
        </p:nvSpPr>
        <p:spPr>
          <a:xfrm>
            <a:off x="841248" y="548640"/>
            <a:ext cx="3600860" cy="5431536"/>
          </a:xfrm>
        </p:spPr>
        <p:txBody>
          <a:bodyPr>
            <a:normAutofit/>
          </a:bodyPr>
          <a:lstStyle/>
          <a:p>
            <a:r>
              <a:rPr lang="en-US" sz="5400"/>
              <a:t>Inclusive Language as Validation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B2FF5E-1201-E31A-BA81-7851A86361DA}"/>
              </a:ext>
            </a:extLst>
          </p:cNvPr>
          <p:cNvSpPr>
            <a:spLocks noGrp="1"/>
          </p:cNvSpPr>
          <p:nvPr>
            <p:ph idx="1"/>
          </p:nvPr>
        </p:nvSpPr>
        <p:spPr>
          <a:xfrm>
            <a:off x="5126418" y="552091"/>
            <a:ext cx="6224335" cy="5431536"/>
          </a:xfrm>
        </p:spPr>
        <p:txBody>
          <a:bodyPr anchor="ctr">
            <a:normAutofit/>
          </a:bodyPr>
          <a:lstStyle/>
          <a:p>
            <a:r>
              <a:rPr lang="en-US" sz="2200" dirty="0"/>
              <a:t>Before speaking to the specifics of language use with LGBTQIA+ folks, it is important to consider the </a:t>
            </a:r>
            <a:r>
              <a:rPr lang="en-US" sz="2200" i="1" dirty="0"/>
              <a:t>process</a:t>
            </a:r>
            <a:r>
              <a:rPr lang="en-US" sz="2200" dirty="0"/>
              <a:t> by which inclusive language is learned and validated</a:t>
            </a:r>
          </a:p>
          <a:p>
            <a:pPr lvl="1"/>
            <a:r>
              <a:rPr lang="en-US" sz="2200" dirty="0"/>
              <a:t>It is important to ask LGBTQIA+ how they would like to be referred to</a:t>
            </a:r>
          </a:p>
          <a:p>
            <a:pPr lvl="1"/>
            <a:r>
              <a:rPr lang="en-US" sz="2200" dirty="0"/>
              <a:t>Doing so must not put the person under a microscope, especially if other people (i.e., peers and adults) are around</a:t>
            </a:r>
          </a:p>
          <a:p>
            <a:pPr lvl="1"/>
            <a:r>
              <a:rPr lang="en-US" sz="2200" dirty="0"/>
              <a:t>Best practice suggests using context clues to make our best guess as to the right course of action, always confirming with the person later if this was in fact the best tactic </a:t>
            </a:r>
          </a:p>
          <a:p>
            <a:endParaRPr lang="en-US" sz="2200" dirty="0"/>
          </a:p>
        </p:txBody>
      </p:sp>
    </p:spTree>
    <p:extLst>
      <p:ext uri="{BB962C8B-B14F-4D97-AF65-F5344CB8AC3E}">
        <p14:creationId xmlns:p14="http://schemas.microsoft.com/office/powerpoint/2010/main" val="142789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00B17F-7465-9A98-6602-A14280E77573}"/>
              </a:ext>
            </a:extLst>
          </p:cNvPr>
          <p:cNvSpPr>
            <a:spLocks noGrp="1"/>
          </p:cNvSpPr>
          <p:nvPr>
            <p:ph type="title"/>
          </p:nvPr>
        </p:nvSpPr>
        <p:spPr>
          <a:xfrm>
            <a:off x="838200" y="365125"/>
            <a:ext cx="10515600" cy="1325563"/>
          </a:xfrm>
        </p:spPr>
        <p:txBody>
          <a:bodyPr>
            <a:normAutofit/>
          </a:bodyPr>
          <a:lstStyle/>
          <a:p>
            <a:r>
              <a:rPr lang="en-US" dirty="0"/>
              <a:t>Opportunities to Practice Inclusivity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D8E4CF-5EF4-76EB-4617-249D3BCDC0D6}"/>
              </a:ext>
            </a:extLst>
          </p:cNvPr>
          <p:cNvSpPr>
            <a:spLocks noGrp="1"/>
          </p:cNvSpPr>
          <p:nvPr>
            <p:ph idx="1"/>
          </p:nvPr>
        </p:nvSpPr>
        <p:spPr>
          <a:xfrm>
            <a:off x="838200" y="1825625"/>
            <a:ext cx="10515600" cy="4351338"/>
          </a:xfrm>
        </p:spPr>
        <p:txBody>
          <a:bodyPr>
            <a:normAutofit/>
          </a:bodyPr>
          <a:lstStyle/>
          <a:p>
            <a:r>
              <a:rPr lang="en-US" dirty="0"/>
              <a:t>More agencies and organizations are including gender pronouns in their introductions for groups or meetings </a:t>
            </a:r>
          </a:p>
          <a:p>
            <a:r>
              <a:rPr lang="en-US" dirty="0"/>
              <a:t>For example, co-facilitators may begin a group as follows:</a:t>
            </a:r>
          </a:p>
          <a:p>
            <a:pPr lvl="1"/>
            <a:r>
              <a:rPr lang="en-US" dirty="0"/>
              <a:t>“Hi! My name is Allen and I use he/him/his or they/them/their pronouns.”</a:t>
            </a:r>
          </a:p>
          <a:p>
            <a:pPr lvl="1"/>
            <a:r>
              <a:rPr lang="en-US" dirty="0"/>
              <a:t>Including pronouns in introductions normalizes validating inclusive language for everyone and provides an opportunity to learn pronouns of others</a:t>
            </a:r>
          </a:p>
          <a:p>
            <a:pPr lvl="1"/>
            <a:r>
              <a:rPr lang="en-US" dirty="0"/>
              <a:t>Building an agency culture that learns and validates inclusive language may reduce the anxiety or awkwardness that might emerge when determining how to refer to a person and their relationships</a:t>
            </a:r>
          </a:p>
          <a:p>
            <a:endParaRPr lang="en-US" dirty="0"/>
          </a:p>
        </p:txBody>
      </p:sp>
    </p:spTree>
    <p:extLst>
      <p:ext uri="{BB962C8B-B14F-4D97-AF65-F5344CB8AC3E}">
        <p14:creationId xmlns:p14="http://schemas.microsoft.com/office/powerpoint/2010/main" val="405575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EB09F7-830C-115F-2B9E-660E5C3AEF1D}"/>
              </a:ext>
            </a:extLst>
          </p:cNvPr>
          <p:cNvSpPr>
            <a:spLocks noGrp="1"/>
          </p:cNvSpPr>
          <p:nvPr>
            <p:ph type="title"/>
          </p:nvPr>
        </p:nvSpPr>
        <p:spPr>
          <a:xfrm>
            <a:off x="838200" y="365125"/>
            <a:ext cx="10515600" cy="1325563"/>
          </a:xfrm>
        </p:spPr>
        <p:txBody>
          <a:bodyPr>
            <a:normAutofit/>
          </a:bodyPr>
          <a:lstStyle/>
          <a:p>
            <a:r>
              <a:rPr lang="en-US" dirty="0"/>
              <a:t>More Opportunities to Practice Inclusivity</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E21073-1234-A5D7-2509-C5C604763DEF}"/>
              </a:ext>
            </a:extLst>
          </p:cNvPr>
          <p:cNvSpPr>
            <a:spLocks noGrp="1"/>
          </p:cNvSpPr>
          <p:nvPr>
            <p:ph idx="1"/>
          </p:nvPr>
        </p:nvSpPr>
        <p:spPr>
          <a:xfrm>
            <a:off x="838200" y="1097280"/>
            <a:ext cx="10515600" cy="5079683"/>
          </a:xfrm>
        </p:spPr>
        <p:txBody>
          <a:bodyPr>
            <a:normAutofit fontScale="85000" lnSpcReduction="20000"/>
          </a:bodyPr>
          <a:lstStyle/>
          <a:p>
            <a:pPr lvl="1"/>
            <a:endParaRPr lang="en-US" sz="2600" dirty="0"/>
          </a:p>
          <a:p>
            <a:pPr marL="457200" lvl="1" indent="0">
              <a:buNone/>
            </a:pPr>
            <a:endParaRPr lang="en-US" sz="2600" dirty="0"/>
          </a:p>
          <a:p>
            <a:pPr lvl="1"/>
            <a:endParaRPr lang="en-US" sz="2600" dirty="0"/>
          </a:p>
          <a:p>
            <a:pPr lvl="1"/>
            <a:r>
              <a:rPr lang="en-US" sz="2600" dirty="0"/>
              <a:t>One way to do this is by using current events and modeling to demonstrate respectful language</a:t>
            </a:r>
          </a:p>
          <a:p>
            <a:pPr lvl="1"/>
            <a:endParaRPr lang="en-US" sz="2600" dirty="0"/>
          </a:p>
          <a:p>
            <a:pPr lvl="1"/>
            <a:r>
              <a:rPr lang="en-US" sz="2600" dirty="0"/>
              <a:t>For the first time in U.S. history there are many well-known LGBTQIA+  figures across fields, even in professional sports, and LGBTQIA+-related topics (e.g. marriage, adoption, art, etc.) are more prominent in media and contemporary discourse</a:t>
            </a:r>
          </a:p>
          <a:p>
            <a:pPr lvl="1"/>
            <a:endParaRPr lang="en-US" sz="2600" dirty="0"/>
          </a:p>
          <a:p>
            <a:pPr lvl="1"/>
            <a:r>
              <a:rPr lang="en-US" sz="2600" dirty="0"/>
              <a:t>This creates the opportunity for social workers to refer to these current events using respectful language, names, pronouns, and discussion when working with clients, especially in group settings with young people</a:t>
            </a:r>
          </a:p>
          <a:p>
            <a:pPr lvl="1"/>
            <a:endParaRPr lang="en-US" sz="2600" dirty="0"/>
          </a:p>
          <a:p>
            <a:pPr lvl="1"/>
            <a:r>
              <a:rPr lang="en-US" sz="2600" dirty="0"/>
              <a:t>Building an agency culture that learns and validates inclusive language may help to reduce microaggressions</a:t>
            </a:r>
          </a:p>
          <a:p>
            <a:endParaRPr lang="en-US" sz="1100" dirty="0"/>
          </a:p>
          <a:p>
            <a:endParaRPr lang="en-US" sz="1100" dirty="0"/>
          </a:p>
        </p:txBody>
      </p:sp>
    </p:spTree>
    <p:extLst>
      <p:ext uri="{BB962C8B-B14F-4D97-AF65-F5344CB8AC3E}">
        <p14:creationId xmlns:p14="http://schemas.microsoft.com/office/powerpoint/2010/main" val="266469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917FF-2CFD-7491-5C0A-5E58AF594F1F}"/>
              </a:ext>
            </a:extLst>
          </p:cNvPr>
          <p:cNvSpPr>
            <a:spLocks noGrp="1"/>
          </p:cNvSpPr>
          <p:nvPr>
            <p:ph type="title"/>
          </p:nvPr>
        </p:nvSpPr>
        <p:spPr>
          <a:xfrm>
            <a:off x="1043631" y="809898"/>
            <a:ext cx="9942716" cy="1190352"/>
          </a:xfrm>
        </p:spPr>
        <p:txBody>
          <a:bodyPr anchor="ctr">
            <a:normAutofit/>
          </a:bodyPr>
          <a:lstStyle/>
          <a:p>
            <a:r>
              <a:rPr lang="en-US" sz="4800"/>
              <a:t>Practice Essentials</a:t>
            </a:r>
          </a:p>
        </p:txBody>
      </p:sp>
      <p:sp>
        <p:nvSpPr>
          <p:cNvPr id="3" name="Content Placeholder 2">
            <a:extLst>
              <a:ext uri="{FF2B5EF4-FFF2-40B4-BE49-F238E27FC236}">
                <a16:creationId xmlns:a16="http://schemas.microsoft.com/office/drawing/2014/main" id="{54F69429-193B-C10E-5B92-4FF4AE1E8C32}"/>
              </a:ext>
            </a:extLst>
          </p:cNvPr>
          <p:cNvSpPr>
            <a:spLocks noGrp="1"/>
          </p:cNvSpPr>
          <p:nvPr>
            <p:ph idx="1"/>
          </p:nvPr>
        </p:nvSpPr>
        <p:spPr>
          <a:xfrm>
            <a:off x="1045028" y="2704015"/>
            <a:ext cx="9941319" cy="3653920"/>
          </a:xfrm>
        </p:spPr>
        <p:txBody>
          <a:bodyPr anchor="ctr">
            <a:normAutofit fontScale="92500" lnSpcReduction="10000"/>
          </a:bodyPr>
          <a:lstStyle/>
          <a:p>
            <a:r>
              <a:rPr lang="en-US" sz="2400" dirty="0"/>
              <a:t>Affirming and celebrating self-determination</a:t>
            </a:r>
          </a:p>
          <a:p>
            <a:pPr lvl="1"/>
            <a:r>
              <a:rPr lang="en-US" dirty="0"/>
              <a:t>Social workers must approach all work from the understanding that the client is the expert on their own life</a:t>
            </a:r>
          </a:p>
          <a:p>
            <a:pPr lvl="1"/>
            <a:r>
              <a:rPr lang="en-US" dirty="0"/>
              <a:t>LGBTQIA+ people face significant adversity and it is imperative they not experience it within social work practice(</a:t>
            </a:r>
            <a:r>
              <a:rPr lang="en-US" dirty="0" err="1"/>
              <a:t>Bonvicini</a:t>
            </a:r>
            <a:r>
              <a:rPr lang="en-US" dirty="0"/>
              <a:t> &amp; Perlin, 2003; Crisp &amp; </a:t>
            </a:r>
            <a:r>
              <a:rPr lang="en-US" dirty="0" err="1"/>
              <a:t>McCave</a:t>
            </a:r>
            <a:r>
              <a:rPr lang="en-US" dirty="0"/>
              <a:t>, 2007)</a:t>
            </a:r>
          </a:p>
          <a:p>
            <a:pPr lvl="1"/>
            <a:r>
              <a:rPr lang="en-US" dirty="0"/>
              <a:t>LGBTQIA+ people are socialized to understand the social tensions placed upon their identities and will be sensitive to any approach that does not include them as full, valuable participants of the program </a:t>
            </a:r>
          </a:p>
          <a:p>
            <a:pPr lvl="1"/>
            <a:r>
              <a:rPr lang="en-US" dirty="0"/>
              <a:t>Social workers should affirm LGBTQIA+ individuals self-determination and their unique and diverse identities</a:t>
            </a:r>
          </a:p>
          <a:p>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1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DDBCB-63BF-D226-976D-3417BF617D34}"/>
              </a:ext>
            </a:extLst>
          </p:cNvPr>
          <p:cNvSpPr>
            <a:spLocks noGrp="1"/>
          </p:cNvSpPr>
          <p:nvPr>
            <p:ph type="title"/>
          </p:nvPr>
        </p:nvSpPr>
        <p:spPr>
          <a:xfrm>
            <a:off x="838200" y="365125"/>
            <a:ext cx="10515600" cy="1325563"/>
          </a:xfrm>
        </p:spPr>
        <p:txBody>
          <a:bodyPr>
            <a:normAutofit/>
          </a:bodyPr>
          <a:lstStyle/>
          <a:p>
            <a:r>
              <a:rPr lang="en-US" sz="5400" dirty="0"/>
              <a:t>Coming Out</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C6664B-39B4-0758-8E37-B4D9E6BB1908}"/>
              </a:ext>
            </a:extLst>
          </p:cNvPr>
          <p:cNvSpPr>
            <a:spLocks noGrp="1"/>
          </p:cNvSpPr>
          <p:nvPr>
            <p:ph idx="1"/>
          </p:nvPr>
        </p:nvSpPr>
        <p:spPr>
          <a:xfrm>
            <a:off x="838200" y="1929384"/>
            <a:ext cx="10515600" cy="4251960"/>
          </a:xfrm>
        </p:spPr>
        <p:txBody>
          <a:bodyPr>
            <a:normAutofit/>
          </a:bodyPr>
          <a:lstStyle/>
          <a:p>
            <a:r>
              <a:rPr lang="en-US" sz="2000"/>
              <a:t>LGBTQIA+people may not be interested in coming out to family, friends, or others in their environment</a:t>
            </a:r>
          </a:p>
          <a:p>
            <a:pPr lvl="1"/>
            <a:r>
              <a:rPr lang="en-US" sz="2000"/>
              <a:t>It may be dangerous, painful, or problematic for them to do so</a:t>
            </a:r>
          </a:p>
          <a:p>
            <a:pPr lvl="1"/>
            <a:r>
              <a:rPr lang="en-US" sz="2000"/>
              <a:t>If an LGBTQIA+ person is not interested in coming out, our role is to support them in creating opportunities to reinforce their agency and the confidentiality of their identity </a:t>
            </a:r>
          </a:p>
          <a:p>
            <a:pPr lvl="1"/>
            <a:r>
              <a:rPr lang="en-US" sz="2000"/>
              <a:t>If an LGBTQIA+ appears unaware of the potential for a negative reaction by a family member, caregiver, friend, or environment (e.g., school), it is our role to assist the youth with understanding safety factors and support in </a:t>
            </a:r>
            <a:r>
              <a:rPr lang="en-US" sz="2000" i="1"/>
              <a:t>not coming out</a:t>
            </a:r>
            <a:endParaRPr lang="en-US" sz="2000"/>
          </a:p>
          <a:p>
            <a:pPr lvl="1"/>
            <a:r>
              <a:rPr lang="en-US" sz="2000"/>
              <a:t>This may appear to be disempowering or counter-intuitive as practitioners, but in fact may provide safer and more appropriate guidance</a:t>
            </a:r>
          </a:p>
          <a:p>
            <a:pPr lvl="1"/>
            <a:r>
              <a:rPr lang="en-US" sz="2000"/>
              <a:t>Regardless of the reason, it is important to create supportive relationships and environments that respect clients’ decisions regarding others’ knowledge of their sexual and gender identities</a:t>
            </a:r>
          </a:p>
          <a:p>
            <a:endParaRPr lang="en-US" sz="2000"/>
          </a:p>
        </p:txBody>
      </p:sp>
    </p:spTree>
    <p:extLst>
      <p:ext uri="{BB962C8B-B14F-4D97-AF65-F5344CB8AC3E}">
        <p14:creationId xmlns:p14="http://schemas.microsoft.com/office/powerpoint/2010/main" val="166310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CE893C-B7CE-815D-7F79-2A01882EFA50}"/>
              </a:ext>
            </a:extLst>
          </p:cNvPr>
          <p:cNvSpPr>
            <a:spLocks noGrp="1"/>
          </p:cNvSpPr>
          <p:nvPr>
            <p:ph type="title"/>
          </p:nvPr>
        </p:nvSpPr>
        <p:spPr>
          <a:xfrm>
            <a:off x="838200" y="365125"/>
            <a:ext cx="10515600" cy="1325563"/>
          </a:xfrm>
        </p:spPr>
        <p:txBody>
          <a:bodyPr>
            <a:normAutofit/>
          </a:bodyPr>
          <a:lstStyle/>
          <a:p>
            <a:r>
              <a:rPr lang="en-US" sz="4400" dirty="0"/>
              <a:t>Working to Reduce Harm</a:t>
            </a:r>
            <a:br>
              <a:rPr lang="en-US" sz="4400" dirty="0"/>
            </a:b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844933B-0867-FD48-F61C-8165BC4D1D82}"/>
              </a:ext>
            </a:extLst>
          </p:cNvPr>
          <p:cNvSpPr>
            <a:spLocks noGrp="1"/>
          </p:cNvSpPr>
          <p:nvPr>
            <p:ph idx="1"/>
          </p:nvPr>
        </p:nvSpPr>
        <p:spPr>
          <a:xfrm>
            <a:off x="838200" y="1228725"/>
            <a:ext cx="10515600" cy="5264150"/>
          </a:xfrm>
        </p:spPr>
        <p:txBody>
          <a:bodyPr>
            <a:normAutofit/>
          </a:bodyPr>
          <a:lstStyle/>
          <a:p>
            <a:pPr lvl="1"/>
            <a:r>
              <a:rPr lang="en-US" dirty="0"/>
              <a:t>LGBTQIA+ people experience disproportionate levels of risk vulnerability and complex traumas that impact their mental and physical health</a:t>
            </a:r>
          </a:p>
          <a:p>
            <a:pPr lvl="1"/>
            <a:endParaRPr lang="en-US" dirty="0"/>
          </a:p>
          <a:p>
            <a:pPr lvl="1"/>
            <a:r>
              <a:rPr lang="en-US" dirty="0"/>
              <a:t>Social workers must recognize that LGBTQIA+ are at higher risk for harm, both external and internal, and work to create practices that are safe, inclusive, and understanding of this harm</a:t>
            </a:r>
          </a:p>
          <a:p>
            <a:pPr lvl="1"/>
            <a:endParaRPr lang="en-US" dirty="0"/>
          </a:p>
          <a:p>
            <a:pPr lvl="1"/>
            <a:r>
              <a:rPr lang="en-US" dirty="0"/>
              <a:t>Working to reduce harmful and risky behaviors, such as alcohol and substance abuse and/or unprotected sex, must be done in a thoughtful and client-centered way that does not infringe upon the person’s identity or relationships</a:t>
            </a:r>
            <a:r>
              <a:rPr lang="en-US" sz="2400" dirty="0"/>
              <a:t>(Adelson, 2012; Duncan, </a:t>
            </a:r>
            <a:r>
              <a:rPr lang="en-US" sz="2400" dirty="0" err="1"/>
              <a:t>Hatzenbuehler</a:t>
            </a:r>
            <a:r>
              <a:rPr lang="en-US" sz="2400" dirty="0"/>
              <a:t>, &amp; Johnson, 2014; Fava &amp; Bay-Cheng, 2013; Leibowitz &amp; Spack, 2011; </a:t>
            </a:r>
            <a:r>
              <a:rPr lang="en-US" sz="2400" dirty="0" err="1"/>
              <a:t>Pedlow</a:t>
            </a:r>
            <a:r>
              <a:rPr lang="en-US" sz="2400" dirty="0"/>
              <a:t> &amp; Carey, 2003).</a:t>
            </a:r>
          </a:p>
          <a:p>
            <a:endParaRPr lang="en-US" sz="1700" dirty="0"/>
          </a:p>
        </p:txBody>
      </p:sp>
    </p:spTree>
    <p:extLst>
      <p:ext uri="{BB962C8B-B14F-4D97-AF65-F5344CB8AC3E}">
        <p14:creationId xmlns:p14="http://schemas.microsoft.com/office/powerpoint/2010/main" val="143904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E88D-4C32-8E3D-9C4A-0153F385E1B2}"/>
              </a:ext>
            </a:extLst>
          </p:cNvPr>
          <p:cNvSpPr>
            <a:spLocks noGrp="1"/>
          </p:cNvSpPr>
          <p:nvPr>
            <p:ph type="title"/>
          </p:nvPr>
        </p:nvSpPr>
        <p:spPr>
          <a:xfrm>
            <a:off x="876693" y="536177"/>
            <a:ext cx="4597747" cy="492523"/>
          </a:xfrm>
        </p:spPr>
        <p:txBody>
          <a:bodyPr anchor="b">
            <a:normAutofit fontScale="90000"/>
          </a:bodyPr>
          <a:lstStyle/>
          <a:p>
            <a:r>
              <a:rPr lang="en-US" sz="3200" dirty="0"/>
              <a:t>Creating Support</a:t>
            </a:r>
          </a:p>
        </p:txBody>
      </p:sp>
      <p:sp>
        <p:nvSpPr>
          <p:cNvPr id="3" name="Content Placeholder 2">
            <a:extLst>
              <a:ext uri="{FF2B5EF4-FFF2-40B4-BE49-F238E27FC236}">
                <a16:creationId xmlns:a16="http://schemas.microsoft.com/office/drawing/2014/main" id="{A68D07CE-EEFA-3F8B-F13E-066F39E5F866}"/>
              </a:ext>
            </a:extLst>
          </p:cNvPr>
          <p:cNvSpPr>
            <a:spLocks noGrp="1"/>
          </p:cNvSpPr>
          <p:nvPr>
            <p:ph idx="1"/>
          </p:nvPr>
        </p:nvSpPr>
        <p:spPr>
          <a:xfrm>
            <a:off x="876693" y="1157287"/>
            <a:ext cx="4597746" cy="4959321"/>
          </a:xfrm>
        </p:spPr>
        <p:txBody>
          <a:bodyPr anchor="t">
            <a:normAutofit fontScale="77500" lnSpcReduction="20000"/>
          </a:bodyPr>
          <a:lstStyle/>
          <a:p>
            <a:pPr lvl="1"/>
            <a:r>
              <a:rPr lang="en-US" dirty="0"/>
              <a:t>Humans are relational beings; our brains are designed to interact with others and build relationships </a:t>
            </a:r>
          </a:p>
          <a:p>
            <a:pPr lvl="1"/>
            <a:r>
              <a:rPr lang="en-US" dirty="0"/>
              <a:t>LGBTQIA+ folks need supportive peers, adults, health and mental health care systems</a:t>
            </a:r>
          </a:p>
          <a:p>
            <a:pPr lvl="1"/>
            <a:r>
              <a:rPr lang="en-US" dirty="0"/>
              <a:t>Having stable, supportive connections reduce the risks for violence, substance use, poor health, and other outcomes </a:t>
            </a:r>
          </a:p>
          <a:p>
            <a:pPr lvl="1"/>
            <a:r>
              <a:rPr lang="en-US" dirty="0"/>
              <a:t>For LGBTQIA+  youth, who are already more vulnerable to risk and often experience decreased familial support, these connections are vital to achieving positive outcomes throughout life</a:t>
            </a:r>
          </a:p>
          <a:p>
            <a:pPr lvl="1"/>
            <a:r>
              <a:rPr lang="en-US" dirty="0"/>
              <a:t>Mentors, social workers, teachers, coaches, staff members, clinicians, peers, and other supportive relationships create opportunities for LGBTQIA+ to have safe spaces to grow and thrive</a:t>
            </a:r>
          </a:p>
          <a:p>
            <a:endParaRPr lang="en-US" sz="1300" dirty="0"/>
          </a:p>
        </p:txBody>
      </p:sp>
      <p:pic>
        <p:nvPicPr>
          <p:cNvPr id="15" name="Picture 14">
            <a:extLst>
              <a:ext uri="{FF2B5EF4-FFF2-40B4-BE49-F238E27FC236}">
                <a16:creationId xmlns:a16="http://schemas.microsoft.com/office/drawing/2014/main" id="{14A13F4D-8104-9F07-9F7E-AAC4CA120A93}"/>
              </a:ext>
            </a:extLst>
          </p:cNvPr>
          <p:cNvPicPr>
            <a:picLocks noChangeAspect="1"/>
          </p:cNvPicPr>
          <p:nvPr/>
        </p:nvPicPr>
        <p:blipFill>
          <a:blip r:embed="rId2"/>
          <a:srcRect l="7679" r="20389" b="-1"/>
          <a:stretch/>
        </p:blipFill>
        <p:spPr>
          <a:xfrm>
            <a:off x="6096001" y="923498"/>
            <a:ext cx="5319062" cy="4935922"/>
          </a:xfrm>
          <a:prstGeom prst="rect">
            <a:avLst/>
          </a:prstGeom>
        </p:spPr>
      </p:pic>
      <p:grpSp>
        <p:nvGrpSpPr>
          <p:cNvPr id="23" name="Group 2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4" name="Rectangle 2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46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07F7F-B737-B422-A8A4-C32F451A8055}"/>
              </a:ext>
            </a:extLst>
          </p:cNvPr>
          <p:cNvSpPr>
            <a:spLocks noGrp="1"/>
          </p:cNvSpPr>
          <p:nvPr>
            <p:ph type="title"/>
          </p:nvPr>
        </p:nvSpPr>
        <p:spPr>
          <a:xfrm>
            <a:off x="838200" y="365125"/>
            <a:ext cx="10515600" cy="1325563"/>
          </a:xfrm>
        </p:spPr>
        <p:txBody>
          <a:bodyPr>
            <a:normAutofit/>
          </a:bodyPr>
          <a:lstStyle/>
          <a:p>
            <a:r>
              <a:rPr lang="en-US" sz="5400"/>
              <a:t>Welcoming the Whole Person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DC4DE8-841D-C8B7-BCE9-03CEC230BC1A}"/>
              </a:ext>
            </a:extLst>
          </p:cNvPr>
          <p:cNvSpPr>
            <a:spLocks noGrp="1"/>
          </p:cNvSpPr>
          <p:nvPr>
            <p:ph idx="1"/>
          </p:nvPr>
        </p:nvSpPr>
        <p:spPr>
          <a:xfrm>
            <a:off x="838200" y="1929384"/>
            <a:ext cx="10515600" cy="4251960"/>
          </a:xfrm>
        </p:spPr>
        <p:txBody>
          <a:bodyPr>
            <a:normAutofit/>
          </a:bodyPr>
          <a:lstStyle/>
          <a:p>
            <a:r>
              <a:rPr lang="en-US" sz="2200" dirty="0"/>
              <a:t>LGBTQIA+ individuals are greater than their sexuality, their gender identity, and any prejudice and discrimination they may experience as result of heterosexist, homophobic, and transphobic attitudes, practices, and policies within their social environments</a:t>
            </a:r>
          </a:p>
          <a:p>
            <a:pPr lvl="1"/>
            <a:r>
              <a:rPr lang="en-US" sz="2200" dirty="0"/>
              <a:t>Working with LGTBQIA+ individuals in a group setting provides practitioners with opportunities to welcome the whole person and help them identify and develop narratives of resilience and strength (</a:t>
            </a:r>
            <a:r>
              <a:rPr lang="en-US" sz="2200" dirty="0" err="1"/>
              <a:t>Malekoff</a:t>
            </a:r>
            <a:r>
              <a:rPr lang="en-US" sz="2200" dirty="0"/>
              <a:t>, 2014)</a:t>
            </a:r>
          </a:p>
          <a:p>
            <a:pPr lvl="1"/>
            <a:r>
              <a:rPr lang="en-US" sz="2200" dirty="0"/>
              <a:t>In addition, groups offer practitioners opportunities to harness important therapeutic factors, such as the instillation of hope and universality (Yalom &amp; </a:t>
            </a:r>
            <a:r>
              <a:rPr lang="en-US" sz="2200" dirty="0" err="1"/>
              <a:t>Leszcz</a:t>
            </a:r>
            <a:r>
              <a:rPr lang="en-US" sz="2200" dirty="0"/>
              <a:t>, 2005)</a:t>
            </a:r>
          </a:p>
          <a:p>
            <a:pPr lvl="1"/>
            <a:r>
              <a:rPr lang="en-US" sz="2200" dirty="0"/>
              <a:t>These factors may serve as important protective and/or promotive functions by letting LGBTQIA+ folks know if they are struggling with their identity life does get better and that they are certainly not alone in their struggle</a:t>
            </a:r>
          </a:p>
          <a:p>
            <a:endParaRPr lang="en-US" sz="2200" dirty="0"/>
          </a:p>
        </p:txBody>
      </p:sp>
    </p:spTree>
    <p:extLst>
      <p:ext uri="{BB962C8B-B14F-4D97-AF65-F5344CB8AC3E}">
        <p14:creationId xmlns:p14="http://schemas.microsoft.com/office/powerpoint/2010/main" val="71129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35E38-3D2F-A259-A9DE-7C48585A09C5}"/>
              </a:ext>
            </a:extLst>
          </p:cNvPr>
          <p:cNvSpPr>
            <a:spLocks noGrp="1"/>
          </p:cNvSpPr>
          <p:nvPr>
            <p:ph type="title"/>
          </p:nvPr>
        </p:nvSpPr>
        <p:spPr/>
        <p:txBody>
          <a:bodyPr/>
          <a:lstStyle/>
          <a:p>
            <a:r>
              <a:rPr lang="en-US" dirty="0"/>
              <a:t>Sex, Gender, and Sexuality</a:t>
            </a:r>
          </a:p>
        </p:txBody>
      </p:sp>
      <p:graphicFrame>
        <p:nvGraphicFramePr>
          <p:cNvPr id="5" name="Content Placeholder 4">
            <a:extLst>
              <a:ext uri="{FF2B5EF4-FFF2-40B4-BE49-F238E27FC236}">
                <a16:creationId xmlns:a16="http://schemas.microsoft.com/office/drawing/2014/main" id="{7C7CBD39-D954-BF0C-1F4B-67159C71C957}"/>
              </a:ext>
            </a:extLst>
          </p:cNvPr>
          <p:cNvGraphicFramePr>
            <a:graphicFrameLocks noGrp="1"/>
          </p:cNvGraphicFramePr>
          <p:nvPr>
            <p:ph idx="1"/>
            <p:extLst>
              <p:ext uri="{D42A27DB-BD31-4B8C-83A1-F6EECF244321}">
                <p14:modId xmlns:p14="http://schemas.microsoft.com/office/powerpoint/2010/main" val="3824778855"/>
              </p:ext>
            </p:extLst>
          </p:nvPr>
        </p:nvGraphicFramePr>
        <p:xfrm>
          <a:off x="838200" y="1825625"/>
          <a:ext cx="10515597" cy="4667250"/>
        </p:xfrm>
        <a:graphic>
          <a:graphicData uri="http://schemas.openxmlformats.org/drawingml/2006/table">
            <a:tbl>
              <a:tblPr firstRow="1" bandRow="1">
                <a:tableStyleId>{EB344D84-9AFB-497E-A393-DC336BA19D2E}</a:tableStyleId>
              </a:tblPr>
              <a:tblGrid>
                <a:gridCol w="3505199">
                  <a:extLst>
                    <a:ext uri="{9D8B030D-6E8A-4147-A177-3AD203B41FA5}">
                      <a16:colId xmlns:a16="http://schemas.microsoft.com/office/drawing/2014/main" val="1382195267"/>
                    </a:ext>
                  </a:extLst>
                </a:gridCol>
                <a:gridCol w="3505199">
                  <a:extLst>
                    <a:ext uri="{9D8B030D-6E8A-4147-A177-3AD203B41FA5}">
                      <a16:colId xmlns:a16="http://schemas.microsoft.com/office/drawing/2014/main" val="2024319328"/>
                    </a:ext>
                  </a:extLst>
                </a:gridCol>
                <a:gridCol w="3505199">
                  <a:extLst>
                    <a:ext uri="{9D8B030D-6E8A-4147-A177-3AD203B41FA5}">
                      <a16:colId xmlns:a16="http://schemas.microsoft.com/office/drawing/2014/main" val="513999349"/>
                    </a:ext>
                  </a:extLst>
                </a:gridCol>
              </a:tblGrid>
              <a:tr h="4667250">
                <a:tc>
                  <a:txBody>
                    <a:bodyPr/>
                    <a:lstStyle/>
                    <a:p>
                      <a:r>
                        <a:rPr lang="en-US" sz="2000" dirty="0"/>
                        <a:t>Sex:</a:t>
                      </a:r>
                    </a:p>
                    <a:p>
                      <a:endParaRPr lang="en-US" dirty="0"/>
                    </a:p>
                    <a:p>
                      <a:r>
                        <a:rPr lang="en-US" sz="2000" dirty="0"/>
                        <a:t>Refers to a person’s biological characteristics such as chromosomes, genetalia, and hormones.  These traits are often grouped together as “male” and “female” but do not always naturally occur as such.</a:t>
                      </a:r>
                    </a:p>
                  </a:txBody>
                  <a:tcPr/>
                </a:tc>
                <a:tc>
                  <a:txBody>
                    <a:bodyPr/>
                    <a:lstStyle/>
                    <a:p>
                      <a:r>
                        <a:rPr lang="en-US" sz="2000" dirty="0"/>
                        <a:t>Gender:</a:t>
                      </a:r>
                    </a:p>
                    <a:p>
                      <a:endParaRPr lang="en-US" sz="2000" dirty="0"/>
                    </a:p>
                    <a:p>
                      <a:r>
                        <a:rPr lang="en-US" sz="2000" dirty="0"/>
                        <a:t>Gender refers to an individual’s identify as woman, man, non-binary, etc.  Gender is a personal descriptor and does not need to be based on physical characteristics.  Expressions of gender exist in many forms.</a:t>
                      </a:r>
                    </a:p>
                  </a:txBody>
                  <a:tcPr/>
                </a:tc>
                <a:tc>
                  <a:txBody>
                    <a:bodyPr/>
                    <a:lstStyle/>
                    <a:p>
                      <a:r>
                        <a:rPr lang="en-US" sz="2000" dirty="0"/>
                        <a:t>Sexuality:</a:t>
                      </a:r>
                    </a:p>
                    <a:p>
                      <a:endParaRPr lang="en-US" sz="2000" dirty="0"/>
                    </a:p>
                    <a:p>
                      <a:r>
                        <a:rPr lang="en-US" sz="2000" dirty="0"/>
                        <a:t>Sexuality refers to whoa person is emotionally, sexually, and/or romantically attracted to (or not attracted to).  Sexuality exists regardless of gender, but some sexual identities carry gender and/or ex-based implications.</a:t>
                      </a:r>
                    </a:p>
                  </a:txBody>
                  <a:tcPr/>
                </a:tc>
                <a:extLst>
                  <a:ext uri="{0D108BD9-81ED-4DB2-BD59-A6C34878D82A}">
                    <a16:rowId xmlns:a16="http://schemas.microsoft.com/office/drawing/2014/main" val="453178731"/>
                  </a:ext>
                </a:extLst>
              </a:tr>
            </a:tbl>
          </a:graphicData>
        </a:graphic>
      </p:graphicFrame>
    </p:spTree>
    <p:extLst>
      <p:ext uri="{BB962C8B-B14F-4D97-AF65-F5344CB8AC3E}">
        <p14:creationId xmlns:p14="http://schemas.microsoft.com/office/powerpoint/2010/main" val="396325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FBA5C-C34F-F15C-B57F-27D1E47161BC}"/>
              </a:ext>
            </a:extLst>
          </p:cNvPr>
          <p:cNvSpPr>
            <a:spLocks noGrp="1"/>
          </p:cNvSpPr>
          <p:nvPr>
            <p:ph type="title"/>
          </p:nvPr>
        </p:nvSpPr>
        <p:spPr>
          <a:xfrm>
            <a:off x="838200" y="365125"/>
            <a:ext cx="5558489" cy="1325563"/>
          </a:xfrm>
        </p:spPr>
        <p:txBody>
          <a:bodyPr>
            <a:normAutofit/>
          </a:bodyPr>
          <a:lstStyle/>
          <a:p>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27AC418-12B6-612A-3D52-57E795AFEF71}"/>
              </a:ext>
            </a:extLst>
          </p:cNvPr>
          <p:cNvSpPr>
            <a:spLocks noGrp="1"/>
          </p:cNvSpPr>
          <p:nvPr>
            <p:ph idx="1"/>
          </p:nvPr>
        </p:nvSpPr>
        <p:spPr>
          <a:xfrm>
            <a:off x="838200" y="1825625"/>
            <a:ext cx="5558489" cy="4351338"/>
          </a:xfrm>
        </p:spPr>
        <p:txBody>
          <a:bodyPr>
            <a:normAutofit/>
          </a:bodyPr>
          <a:lstStyle/>
          <a:p>
            <a:r>
              <a:rPr lang="en-US" dirty="0"/>
              <a:t>Strengths-affirming social work practice with LGBTQIA+ individuals calls for greater attention to:</a:t>
            </a:r>
          </a:p>
          <a:p>
            <a:pPr lvl="1"/>
            <a:r>
              <a:rPr lang="en-US" dirty="0"/>
              <a:t>Inclusive and validating language, </a:t>
            </a:r>
          </a:p>
          <a:p>
            <a:pPr lvl="1"/>
            <a:r>
              <a:rPr lang="en-US" dirty="0"/>
              <a:t>Affirming practices, policies, and organizational cultures</a:t>
            </a:r>
          </a:p>
          <a:p>
            <a:pPr lvl="1"/>
            <a:r>
              <a:rPr lang="en-US" dirty="0"/>
              <a:t>Understanding and attentiveness to the fluidity of sexual and gender identity development processes for LGBTQIA</a:t>
            </a:r>
            <a:r>
              <a:rPr lang="en-US"/>
              <a:t>+ individuals</a:t>
            </a: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58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D0E40-5315-5551-7A24-9497ABDA3941}"/>
              </a:ext>
            </a:extLst>
          </p:cNvPr>
          <p:cNvSpPr>
            <a:spLocks noGrp="1"/>
          </p:cNvSpPr>
          <p:nvPr>
            <p:ph type="title"/>
          </p:nvPr>
        </p:nvSpPr>
        <p:spPr>
          <a:xfrm>
            <a:off x="686834" y="1153572"/>
            <a:ext cx="3200400" cy="4461163"/>
          </a:xfrm>
        </p:spPr>
        <p:txBody>
          <a:bodyPr>
            <a:normAutofit/>
          </a:bodyPr>
          <a:lstStyle/>
          <a:p>
            <a:r>
              <a:rPr lang="en-US">
                <a:solidFill>
                  <a:srgbClr val="FFFFFF"/>
                </a:solidFill>
              </a:rPr>
              <a:t>Your Sphere of Influence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2C0E2A-5EC8-3E31-2811-2189B94FFB4B}"/>
              </a:ext>
            </a:extLst>
          </p:cNvPr>
          <p:cNvSpPr>
            <a:spLocks noGrp="1"/>
          </p:cNvSpPr>
          <p:nvPr>
            <p:ph idx="1"/>
          </p:nvPr>
        </p:nvSpPr>
        <p:spPr>
          <a:xfrm>
            <a:off x="4447308" y="591344"/>
            <a:ext cx="6906491" cy="5947568"/>
          </a:xfrm>
        </p:spPr>
        <p:txBody>
          <a:bodyPr anchor="ctr">
            <a:normAutofit/>
          </a:bodyPr>
          <a:lstStyle/>
          <a:p>
            <a:r>
              <a:rPr lang="en-US" sz="2000" dirty="0"/>
              <a:t>Micro</a:t>
            </a:r>
          </a:p>
          <a:p>
            <a:pPr lvl="1"/>
            <a:r>
              <a:rPr lang="en-US" sz="2000" dirty="0"/>
              <a:t>Educate yourself</a:t>
            </a:r>
          </a:p>
          <a:p>
            <a:pPr lvl="1"/>
            <a:r>
              <a:rPr lang="en-US" sz="2000" dirty="0"/>
              <a:t>Work on reducing harm, using inclusive language, welcome the whole person</a:t>
            </a:r>
          </a:p>
          <a:p>
            <a:r>
              <a:rPr lang="en-US" sz="2000" dirty="0"/>
              <a:t>Mezzo</a:t>
            </a:r>
          </a:p>
          <a:p>
            <a:pPr lvl="1"/>
            <a:r>
              <a:rPr lang="en-US" sz="2000" dirty="0"/>
              <a:t>Involve yourself in local events, rallies, protests</a:t>
            </a:r>
          </a:p>
          <a:p>
            <a:pPr lvl="1"/>
            <a:r>
              <a:rPr lang="en-US" sz="2000" dirty="0"/>
              <a:t>Educate others on the laws that are being considered or that have passed and find ways to address and support as appropriate</a:t>
            </a:r>
          </a:p>
          <a:p>
            <a:r>
              <a:rPr lang="en-US" sz="2000" dirty="0"/>
              <a:t>Macro</a:t>
            </a:r>
          </a:p>
          <a:p>
            <a:pPr lvl="1"/>
            <a:r>
              <a:rPr lang="en-US" sz="2000" dirty="0"/>
              <a:t>Involve yourself in broader scale advocacy</a:t>
            </a:r>
          </a:p>
          <a:p>
            <a:pPr lvl="2"/>
            <a:r>
              <a:rPr lang="en-US" dirty="0"/>
              <a:t>Advocacy Day</a:t>
            </a:r>
          </a:p>
          <a:p>
            <a:pPr lvl="2"/>
            <a:r>
              <a:rPr lang="en-US" dirty="0"/>
              <a:t>Call your representatives, let them know your opinions</a:t>
            </a:r>
          </a:p>
          <a:p>
            <a:pPr lvl="1"/>
            <a:r>
              <a:rPr lang="en-US" sz="2000" dirty="0"/>
              <a:t>Attend webinars, trainings, any educational opportunities </a:t>
            </a:r>
          </a:p>
          <a:p>
            <a:pPr lvl="1"/>
            <a:r>
              <a:rPr lang="en-US" sz="2000" dirty="0"/>
              <a:t>Coalition building with the broader community</a:t>
            </a:r>
          </a:p>
          <a:p>
            <a:endParaRPr lang="en-US" sz="1500" dirty="0"/>
          </a:p>
        </p:txBody>
      </p:sp>
    </p:spTree>
    <p:extLst>
      <p:ext uri="{BB962C8B-B14F-4D97-AF65-F5344CB8AC3E}">
        <p14:creationId xmlns:p14="http://schemas.microsoft.com/office/powerpoint/2010/main" val="157523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DF53-A103-A8D7-A46A-E2057F2527F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6F4AA7-8F1C-99B4-7264-5E522919B8C0}"/>
              </a:ext>
            </a:extLst>
          </p:cNvPr>
          <p:cNvSpPr>
            <a:spLocks noGrp="1"/>
          </p:cNvSpPr>
          <p:nvPr>
            <p:ph idx="1"/>
          </p:nvPr>
        </p:nvSpPr>
        <p:spPr/>
        <p:txBody>
          <a:bodyPr>
            <a:normAutofit fontScale="70000" lnSpcReduction="20000"/>
          </a:bodyPr>
          <a:lstStyle/>
          <a:p>
            <a:r>
              <a:rPr lang="en-US" sz="2000" dirty="0"/>
              <a:t>Leibowitz, S. F., &amp; Spack, N. P. (2011). The development of a gender identity psychosocial clinic: Treatment issues, logistical considerations, interdisciplinary cooperation, and future initiatives. </a:t>
            </a:r>
            <a:r>
              <a:rPr lang="en-US" sz="2000" i="1" dirty="0"/>
              <a:t>Child and Adolescent Psychiatric Clinics of North America</a:t>
            </a:r>
            <a:r>
              <a:rPr lang="en-US" sz="2000" dirty="0"/>
              <a:t>, </a:t>
            </a:r>
            <a:r>
              <a:rPr lang="en-US" sz="2000" i="1" dirty="0"/>
              <a:t>20</a:t>
            </a:r>
            <a:r>
              <a:rPr lang="en-US" sz="2000" dirty="0"/>
              <a:t>(4), 701–724. </a:t>
            </a:r>
            <a:r>
              <a:rPr lang="en-US" sz="2000" dirty="0" err="1"/>
              <a:t>doi</a:t>
            </a:r>
            <a:r>
              <a:rPr lang="en-US" sz="2000" dirty="0"/>
              <a:t>: 10.1016/j.chc.2011.07.004</a:t>
            </a:r>
          </a:p>
          <a:p>
            <a:r>
              <a:rPr lang="en-US" sz="2000" dirty="0"/>
              <a:t>Little, J., Hodari, K., Lavender, J., &amp; Berg, A. (2008). Come as you are: Harm reduction drop-in groups for multi–diagnosed drug users. </a:t>
            </a:r>
            <a:r>
              <a:rPr lang="en-US" sz="2000" i="1" dirty="0"/>
              <a:t>Journal of Groups in Addiction &amp; Recovery</a:t>
            </a:r>
            <a:r>
              <a:rPr lang="en-US" sz="2000" dirty="0"/>
              <a:t>, </a:t>
            </a:r>
            <a:r>
              <a:rPr lang="en-US" sz="2000" i="1" dirty="0"/>
              <a:t>3</a:t>
            </a:r>
            <a:r>
              <a:rPr lang="en-US" sz="2000" dirty="0"/>
              <a:t>(3-4), 161-192. </a:t>
            </a:r>
            <a:r>
              <a:rPr lang="en-US" sz="2000" dirty="0" err="1"/>
              <a:t>doi</a:t>
            </a:r>
            <a:r>
              <a:rPr lang="en-US" sz="2000" dirty="0"/>
              <a:t>: 10.1080/15560350802424845</a:t>
            </a:r>
          </a:p>
          <a:p>
            <a:r>
              <a:rPr lang="en-US" sz="2000" dirty="0" err="1"/>
              <a:t>Malekoff</a:t>
            </a:r>
            <a:r>
              <a:rPr lang="en-US" sz="2000" dirty="0"/>
              <a:t>, A. (2014). </a:t>
            </a:r>
            <a:r>
              <a:rPr lang="en-US" sz="2000" i="1" dirty="0"/>
              <a:t>Group work with adolescents: Principles and practice</a:t>
            </a:r>
            <a:r>
              <a:rPr lang="en-US" sz="2000" dirty="0"/>
              <a:t>. New York, NY: Guilford Publications.</a:t>
            </a:r>
          </a:p>
          <a:p>
            <a:r>
              <a:rPr lang="en-US" sz="2000" dirty="0"/>
              <a:t>Marlatt, G. A. (1996). Harm reduction: Come as you are. </a:t>
            </a:r>
            <a:r>
              <a:rPr lang="en-US" sz="2000" i="1" dirty="0"/>
              <a:t>Addictive behaviors</a:t>
            </a:r>
            <a:r>
              <a:rPr lang="en-US" sz="2000" dirty="0"/>
              <a:t>, </a:t>
            </a:r>
            <a:r>
              <a:rPr lang="en-US" sz="2000" i="1" dirty="0"/>
              <a:t>21</a:t>
            </a:r>
            <a:r>
              <a:rPr lang="en-US" sz="2000" dirty="0"/>
              <a:t>(6), 779-788.</a:t>
            </a:r>
          </a:p>
          <a:p>
            <a:r>
              <a:rPr lang="en-US" sz="2000" dirty="0"/>
              <a:t>Marshal, M. P., Dermody, S. S., Shultz, M. L., </a:t>
            </a:r>
            <a:r>
              <a:rPr lang="en-US" sz="2000" dirty="0" err="1"/>
              <a:t>Sucato</a:t>
            </a:r>
            <a:r>
              <a:rPr lang="en-US" sz="2000" dirty="0"/>
              <a:t>, G. S., Stepp, S. D., Chung, T., … </a:t>
            </a:r>
            <a:r>
              <a:rPr lang="en-US" sz="2000" dirty="0" err="1"/>
              <a:t>Hipwell</a:t>
            </a:r>
            <a:r>
              <a:rPr lang="en-US" sz="2000" dirty="0"/>
              <a:t>, A. E. (2013). Mental health and substance use disparities among urban adolescent lesbian and bisexual girls. </a:t>
            </a:r>
            <a:r>
              <a:rPr lang="en-US" sz="2000" i="1" dirty="0"/>
              <a:t>Journal of the American Psychiatric Nurses Association</a:t>
            </a:r>
            <a:r>
              <a:rPr lang="en-US" sz="2000" dirty="0"/>
              <a:t>, </a:t>
            </a:r>
            <a:r>
              <a:rPr lang="en-US" sz="2000" i="1" dirty="0"/>
              <a:t>19</a:t>
            </a:r>
            <a:r>
              <a:rPr lang="en-US" sz="2000" dirty="0"/>
              <a:t>(5), 271–279. </a:t>
            </a:r>
            <a:r>
              <a:rPr lang="en-US" sz="2000" dirty="0" err="1"/>
              <a:t>doi</a:t>
            </a:r>
            <a:r>
              <a:rPr lang="en-US" sz="2000" dirty="0"/>
              <a:t>: 10.1177/1078390313503552</a:t>
            </a:r>
          </a:p>
          <a:p>
            <a:r>
              <a:rPr lang="en-US" sz="2000" dirty="0"/>
              <a:t>Millett, G. A., Peterson, J. L., </a:t>
            </a:r>
            <a:r>
              <a:rPr lang="en-US" sz="2000" dirty="0" err="1"/>
              <a:t>Wolitski</a:t>
            </a:r>
            <a:r>
              <a:rPr lang="en-US" sz="2000" dirty="0"/>
              <a:t>, R. J., &amp; Stall, R. (2006). Greater risk for HIV infection of black men who have sex with men: A critical literature review. </a:t>
            </a:r>
            <a:r>
              <a:rPr lang="en-US" sz="2000" i="1" dirty="0"/>
              <a:t>American Journal of Public Health</a:t>
            </a:r>
            <a:r>
              <a:rPr lang="en-US" sz="2000" dirty="0"/>
              <a:t>, </a:t>
            </a:r>
            <a:r>
              <a:rPr lang="en-US" sz="2000" i="1" dirty="0"/>
              <a:t>96</a:t>
            </a:r>
            <a:r>
              <a:rPr lang="en-US" sz="2000" dirty="0"/>
              <a:t>(6), 1007–1019. </a:t>
            </a:r>
            <a:r>
              <a:rPr lang="en-US" sz="2000" dirty="0" err="1"/>
              <a:t>doi</a:t>
            </a:r>
            <a:r>
              <a:rPr lang="en-US" sz="2000" dirty="0"/>
              <a:t>: 10.2105/AJPH.2005.066720</a:t>
            </a:r>
          </a:p>
          <a:p>
            <a:r>
              <a:rPr lang="en-US" sz="2000" dirty="0"/>
              <a:t>Mueller, A. S., James, W., </a:t>
            </a:r>
            <a:r>
              <a:rPr lang="en-US" sz="2000" dirty="0" err="1"/>
              <a:t>Abrutyn</a:t>
            </a:r>
            <a:r>
              <a:rPr lang="en-US" sz="2000" dirty="0"/>
              <a:t>, S., &amp; Levin, M. L. (2015). Suicide ideation and bullying among US adolescents: Examining the intersections of sexual orientation, gender, and race/ethnicity. </a:t>
            </a:r>
            <a:r>
              <a:rPr lang="en-US" sz="2000" i="1" dirty="0"/>
              <a:t>American Journal of Public Health</a:t>
            </a:r>
            <a:r>
              <a:rPr lang="en-US" sz="2000" dirty="0"/>
              <a:t>, </a:t>
            </a:r>
            <a:r>
              <a:rPr lang="en-US" sz="2000" i="1" dirty="0"/>
              <a:t>105</a:t>
            </a:r>
            <a:r>
              <a:rPr lang="en-US" sz="2000" dirty="0"/>
              <a:t>(5), 980–985. </a:t>
            </a:r>
            <a:r>
              <a:rPr lang="en-US" sz="2000" dirty="0" err="1"/>
              <a:t>doi</a:t>
            </a:r>
            <a:r>
              <a:rPr lang="en-US" sz="2000" dirty="0"/>
              <a:t>: 10.2105/AJPH.2014.302391</a:t>
            </a:r>
          </a:p>
          <a:p>
            <a:r>
              <a:rPr lang="en-US" sz="2000" dirty="0"/>
              <a:t>Nadal, K. L., &amp; Griffin, K. E. (2011). Microaggressions: A root of bullying, violence, and victimization toward lesbian, gay, bisexual, and transgender youths. In M. A. </a:t>
            </a:r>
            <a:r>
              <a:rPr lang="en-US" sz="2000" dirty="0" err="1"/>
              <a:t>Paludi</a:t>
            </a:r>
            <a:r>
              <a:rPr lang="en-US" sz="2000" dirty="0"/>
              <a:t> (Ed.), </a:t>
            </a:r>
            <a:r>
              <a:rPr lang="en-US" sz="2000" i="1" dirty="0"/>
              <a:t>The psychology of teen violence and victimization </a:t>
            </a:r>
            <a:r>
              <a:rPr lang="en-US" sz="2000" dirty="0"/>
              <a:t>(pp. 3–22). Santa Barbara, CA: Praeger.</a:t>
            </a:r>
          </a:p>
          <a:p>
            <a:endParaRPr lang="en-US" dirty="0"/>
          </a:p>
        </p:txBody>
      </p:sp>
    </p:spTree>
    <p:extLst>
      <p:ext uri="{BB962C8B-B14F-4D97-AF65-F5344CB8AC3E}">
        <p14:creationId xmlns:p14="http://schemas.microsoft.com/office/powerpoint/2010/main" val="319237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3573-698C-BB91-1C84-087FF80DC8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286D6DF-528C-4186-6862-F1BAF37DE655}"/>
              </a:ext>
            </a:extLst>
          </p:cNvPr>
          <p:cNvSpPr>
            <a:spLocks noGrp="1"/>
          </p:cNvSpPr>
          <p:nvPr>
            <p:ph idx="1"/>
          </p:nvPr>
        </p:nvSpPr>
        <p:spPr/>
        <p:txBody>
          <a:bodyPr>
            <a:normAutofit fontScale="70000" lnSpcReduction="20000"/>
          </a:bodyPr>
          <a:lstStyle/>
          <a:p>
            <a:r>
              <a:rPr lang="en-US" sz="2000" dirty="0"/>
              <a:t>Nadal, K. L., Issa, M.-A., Leon, J., </a:t>
            </a:r>
            <a:r>
              <a:rPr lang="en-US" sz="2000" dirty="0" err="1"/>
              <a:t>Meterko</a:t>
            </a:r>
            <a:r>
              <a:rPr lang="en-US" sz="2000" dirty="0"/>
              <a:t>, V., Wideman, M., &amp; Wong, Y. (2011). Sexual orientation microaggressions: “Death by a thousand cuts” for lesbian, gay, and bisexual youth. </a:t>
            </a:r>
            <a:r>
              <a:rPr lang="en-US" sz="2000" i="1" dirty="0"/>
              <a:t>Journal of LGBT Youth</a:t>
            </a:r>
            <a:r>
              <a:rPr lang="en-US" sz="2000" dirty="0"/>
              <a:t>, </a:t>
            </a:r>
            <a:r>
              <a:rPr lang="en-US" sz="2000" i="1" dirty="0"/>
              <a:t>8</a:t>
            </a:r>
            <a:r>
              <a:rPr lang="en-US" sz="2000" dirty="0"/>
              <a:t>(3), 234–259. </a:t>
            </a:r>
            <a:r>
              <a:rPr lang="en-US" sz="2000" dirty="0" err="1"/>
              <a:t>doi</a:t>
            </a:r>
            <a:r>
              <a:rPr lang="en-US" sz="2000" dirty="0"/>
              <a:t>: 10.1080/19361653.2011.584204</a:t>
            </a:r>
          </a:p>
          <a:p>
            <a:r>
              <a:rPr lang="en-US" sz="2000" dirty="0"/>
              <a:t>O’Malley Olsen, E., Kann, L., </a:t>
            </a:r>
            <a:r>
              <a:rPr lang="en-US" sz="2000" dirty="0" err="1"/>
              <a:t>Vivolo</a:t>
            </a:r>
            <a:r>
              <a:rPr lang="en-US" sz="2000" dirty="0"/>
              <a:t>-Kantor, A., Kinchen, S., &amp; McManus, T. (2014). School violence and bullying among sexual minority high school students, 2009–2011. </a:t>
            </a:r>
            <a:r>
              <a:rPr lang="en-US" sz="2000" i="1" dirty="0"/>
              <a:t>Journal of Adolescent Health</a:t>
            </a:r>
            <a:r>
              <a:rPr lang="en-US" sz="2000" dirty="0"/>
              <a:t>, </a:t>
            </a:r>
            <a:r>
              <a:rPr lang="en-US" sz="2000" i="1" dirty="0"/>
              <a:t>55</a:t>
            </a:r>
            <a:r>
              <a:rPr lang="en-US" sz="2000" dirty="0"/>
              <a:t>(3), 432–438. </a:t>
            </a:r>
            <a:r>
              <a:rPr lang="en-US" sz="2000" dirty="0" err="1"/>
              <a:t>doi</a:t>
            </a:r>
            <a:r>
              <a:rPr lang="en-US" sz="2000" dirty="0"/>
              <a:t>: 10.1016/j.jadohealth.2014.03.002</a:t>
            </a:r>
          </a:p>
          <a:p>
            <a:r>
              <a:rPr lang="en-US" sz="2000" dirty="0"/>
              <a:t>Parks, C. A., Hughes, T. L., &amp; Matthews, A. K. (2004). Race/ethnicity and sexual orientation: Intersecting identities. </a:t>
            </a:r>
            <a:r>
              <a:rPr lang="en-US" sz="2000" i="1" dirty="0"/>
              <a:t>Cultural Diversity and Ethnic Minority Psychology</a:t>
            </a:r>
            <a:r>
              <a:rPr lang="en-US" sz="2000" dirty="0"/>
              <a:t>, </a:t>
            </a:r>
            <a:r>
              <a:rPr lang="en-US" sz="2000" i="1" dirty="0"/>
              <a:t>10</a:t>
            </a:r>
            <a:r>
              <a:rPr lang="en-US" sz="2000" dirty="0"/>
              <a:t>(3), 241–254. </a:t>
            </a:r>
            <a:r>
              <a:rPr lang="en-US" sz="2000" dirty="0" err="1"/>
              <a:t>doi</a:t>
            </a:r>
            <a:r>
              <a:rPr lang="en-US" sz="2000" dirty="0"/>
              <a:t>: 10.1037/1099-9809.10.3.241</a:t>
            </a:r>
          </a:p>
          <a:p>
            <a:r>
              <a:rPr lang="en-US" sz="2000" dirty="0" err="1"/>
              <a:t>Pedlow</a:t>
            </a:r>
            <a:r>
              <a:rPr lang="en-US" sz="2000" dirty="0"/>
              <a:t>, C. T., &amp; Carey, M. P. (2003). HIV sexual risk-reduction interventions for youth: A review and methodological critique of randomized controlled trials. </a:t>
            </a:r>
            <a:r>
              <a:rPr lang="en-US" sz="2000" i="1" dirty="0"/>
              <a:t>Behavior Modification</a:t>
            </a:r>
            <a:r>
              <a:rPr lang="en-US" sz="2000" dirty="0"/>
              <a:t>, </a:t>
            </a:r>
            <a:r>
              <a:rPr lang="en-US" sz="2000" i="1" dirty="0"/>
              <a:t>27</a:t>
            </a:r>
            <a:r>
              <a:rPr lang="en-US" sz="2000" dirty="0"/>
              <a:t>(2), 135–190. </a:t>
            </a:r>
            <a:r>
              <a:rPr lang="en-US" sz="2000" dirty="0" err="1"/>
              <a:t>doi</a:t>
            </a:r>
            <a:r>
              <a:rPr lang="en-US" sz="2000" dirty="0"/>
              <a:t>: /10.1177/0145445503251562</a:t>
            </a:r>
          </a:p>
          <a:p>
            <a:r>
              <a:rPr lang="en-US" sz="2000" dirty="0"/>
              <a:t>Pilkington, N. W., &amp; </a:t>
            </a:r>
            <a:r>
              <a:rPr lang="en-US" sz="2000" dirty="0" err="1"/>
              <a:t>D’Augelli</a:t>
            </a:r>
            <a:r>
              <a:rPr lang="en-US" sz="2000" dirty="0"/>
              <a:t>, A. R. (1995). Victimization of lesbian, gay, and bisexual youth in community settings. </a:t>
            </a:r>
            <a:r>
              <a:rPr lang="en-US" sz="2000" i="1" dirty="0"/>
              <a:t>Journal of Community Psychology</a:t>
            </a:r>
            <a:r>
              <a:rPr lang="en-US" sz="2000" dirty="0"/>
              <a:t>, </a:t>
            </a:r>
            <a:r>
              <a:rPr lang="en-US" sz="2000" i="1" dirty="0"/>
              <a:t>23</a:t>
            </a:r>
            <a:r>
              <a:rPr lang="en-US" sz="2000" dirty="0"/>
              <a:t>(1), 34–56. </a:t>
            </a:r>
            <a:r>
              <a:rPr lang="en-US" sz="2000" dirty="0" err="1"/>
              <a:t>doi</a:t>
            </a:r>
            <a:r>
              <a:rPr lang="en-US" sz="2000" dirty="0"/>
              <a:t>: 10.1002/1520-6629(199501)23:1&lt;34::AID-JCOP2290230105&gt;3.0.CO;2-N</a:t>
            </a:r>
          </a:p>
          <a:p>
            <a:r>
              <a:rPr lang="en-US" sz="2000" dirty="0"/>
              <a:t>Poon, L. (2015, September 28). “Ze” or “they”? A guide to using gender-neutral pronouns. Retrieved from http://</a:t>
            </a:r>
            <a:r>
              <a:rPr lang="en-US" sz="2000" dirty="0" err="1"/>
              <a:t>www.citylab.com</a:t>
            </a:r>
            <a:r>
              <a:rPr lang="en-US" sz="2000" dirty="0"/>
              <a:t>/navigator/2015/09/ze-or-they-a-guide-to-using-gender-neutral-pronouns/407167/</a:t>
            </a:r>
          </a:p>
          <a:p>
            <a:r>
              <a:rPr lang="en-US" sz="2000" dirty="0"/>
              <a:t>Price, M., Higa-McMillan, C., Kim, S., &amp; Frueh, B. C. (2013). Trauma experience in children and adolescents: An assessment of the effects of trauma type and role of interpersonal proximity. </a:t>
            </a:r>
            <a:r>
              <a:rPr lang="en-US" sz="2000" i="1" dirty="0"/>
              <a:t>Journal of Anxiety Disorders</a:t>
            </a:r>
            <a:r>
              <a:rPr lang="en-US" sz="2000" dirty="0"/>
              <a:t>, </a:t>
            </a:r>
            <a:r>
              <a:rPr lang="en-US" sz="2000" i="1" dirty="0"/>
              <a:t>27</a:t>
            </a:r>
            <a:r>
              <a:rPr lang="en-US" sz="2000" dirty="0"/>
              <a:t>(7), 652–660. </a:t>
            </a:r>
            <a:r>
              <a:rPr lang="en-US" sz="2000" dirty="0" err="1"/>
              <a:t>doi</a:t>
            </a:r>
            <a:r>
              <a:rPr lang="en-US" sz="2000" dirty="0"/>
              <a:t>: 10.1016/j.janxdis.2013.07.009</a:t>
            </a:r>
          </a:p>
          <a:p>
            <a:r>
              <a:rPr lang="en-US" sz="2000" dirty="0"/>
              <a:t>Quinlivan, K., &amp; Town, S. (1999). Queer pedagogy, educational practice and lesbian and gay youth. </a:t>
            </a:r>
            <a:r>
              <a:rPr lang="en-US" sz="2000" i="1" dirty="0"/>
              <a:t>International Journal of Qualitative Studies in Education</a:t>
            </a:r>
            <a:r>
              <a:rPr lang="en-US" sz="2000" dirty="0"/>
              <a:t>, </a:t>
            </a:r>
            <a:r>
              <a:rPr lang="en-US" sz="2000" i="1" dirty="0"/>
              <a:t>12</a:t>
            </a:r>
            <a:r>
              <a:rPr lang="en-US" sz="2000" dirty="0"/>
              <a:t>(5), 509–524. </a:t>
            </a:r>
            <a:r>
              <a:rPr lang="en-US" sz="2000" dirty="0" err="1"/>
              <a:t>doi</a:t>
            </a:r>
            <a:r>
              <a:rPr lang="en-US" sz="2000" dirty="0"/>
              <a:t>: 10.1080/095183999235926</a:t>
            </a:r>
          </a:p>
          <a:p>
            <a:endParaRPr lang="en-US" dirty="0"/>
          </a:p>
        </p:txBody>
      </p:sp>
    </p:spTree>
    <p:extLst>
      <p:ext uri="{BB962C8B-B14F-4D97-AF65-F5344CB8AC3E}">
        <p14:creationId xmlns:p14="http://schemas.microsoft.com/office/powerpoint/2010/main" val="398652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558F-6B17-81BD-DC88-4F2C2B68D4DA}"/>
              </a:ext>
            </a:extLst>
          </p:cNvPr>
          <p:cNvSpPr>
            <a:spLocks noGrp="1"/>
          </p:cNvSpPr>
          <p:nvPr>
            <p:ph type="title"/>
          </p:nvPr>
        </p:nvSpPr>
        <p:spPr>
          <a:xfrm>
            <a:off x="1077426" y="723901"/>
            <a:ext cx="5465148" cy="1288884"/>
          </a:xfrm>
        </p:spPr>
        <p:txBody>
          <a:bodyPr anchor="b">
            <a:normAutofit/>
          </a:bodyPr>
          <a:lstStyle/>
          <a:p>
            <a:pPr algn="ctr"/>
            <a:r>
              <a:rPr lang="en-US"/>
              <a:t>Defining LGBTQIA+</a:t>
            </a:r>
          </a:p>
        </p:txBody>
      </p:sp>
      <p:sp>
        <p:nvSpPr>
          <p:cNvPr id="3" name="Content Placeholder 2">
            <a:extLst>
              <a:ext uri="{FF2B5EF4-FFF2-40B4-BE49-F238E27FC236}">
                <a16:creationId xmlns:a16="http://schemas.microsoft.com/office/drawing/2014/main" id="{53A0A391-CE31-95DD-AB17-4B94090FE370}"/>
              </a:ext>
            </a:extLst>
          </p:cNvPr>
          <p:cNvSpPr>
            <a:spLocks noGrp="1"/>
          </p:cNvSpPr>
          <p:nvPr>
            <p:ph idx="1"/>
          </p:nvPr>
        </p:nvSpPr>
        <p:spPr>
          <a:xfrm>
            <a:off x="1077426" y="2732545"/>
            <a:ext cx="5465149" cy="3232826"/>
          </a:xfrm>
        </p:spPr>
        <p:txBody>
          <a:bodyPr anchor="t">
            <a:normAutofit fontScale="92500" lnSpcReduction="10000"/>
          </a:bodyPr>
          <a:lstStyle/>
          <a:p>
            <a:pPr algn="ctr"/>
            <a:r>
              <a:rPr lang="en-US" dirty="0"/>
              <a:t>Lesbian</a:t>
            </a:r>
          </a:p>
          <a:p>
            <a:pPr algn="ctr"/>
            <a:r>
              <a:rPr lang="en-US" dirty="0"/>
              <a:t>Gay </a:t>
            </a:r>
          </a:p>
          <a:p>
            <a:pPr algn="ctr"/>
            <a:r>
              <a:rPr lang="en-US" dirty="0"/>
              <a:t>Bisexual</a:t>
            </a:r>
          </a:p>
          <a:p>
            <a:pPr algn="ctr"/>
            <a:r>
              <a:rPr lang="en-US" dirty="0"/>
              <a:t>Transgender</a:t>
            </a:r>
          </a:p>
          <a:p>
            <a:pPr algn="ctr"/>
            <a:r>
              <a:rPr lang="en-US" dirty="0"/>
              <a:t>Queer</a:t>
            </a:r>
          </a:p>
          <a:p>
            <a:pPr algn="ctr"/>
            <a:r>
              <a:rPr lang="en-US" dirty="0"/>
              <a:t>Intersex</a:t>
            </a:r>
          </a:p>
          <a:p>
            <a:pPr algn="ctr"/>
            <a:r>
              <a:rPr lang="en-US" dirty="0"/>
              <a:t>Ally</a:t>
            </a:r>
          </a:p>
        </p:txBody>
      </p:sp>
      <p:pic>
        <p:nvPicPr>
          <p:cNvPr id="5" name="Picture 4" descr="Low angle view of rainbow flags against the sky">
            <a:extLst>
              <a:ext uri="{FF2B5EF4-FFF2-40B4-BE49-F238E27FC236}">
                <a16:creationId xmlns:a16="http://schemas.microsoft.com/office/drawing/2014/main" id="{5A39C503-C549-7DC6-690A-1125C6E6ABF8}"/>
              </a:ext>
            </a:extLst>
          </p:cNvPr>
          <p:cNvPicPr>
            <a:picLocks noChangeAspect="1"/>
          </p:cNvPicPr>
          <p:nvPr/>
        </p:nvPicPr>
        <p:blipFill>
          <a:blip r:embed="rId2">
            <a:alphaModFix/>
          </a:blip>
          <a:srcRect l="25435" r="30064" b="-1"/>
          <a:stretch/>
        </p:blipFill>
        <p:spPr>
          <a:xfrm>
            <a:off x="7620000" y="10"/>
            <a:ext cx="4572000" cy="6857990"/>
          </a:xfrm>
          <a:prstGeom prst="rect">
            <a:avLst/>
          </a:prstGeom>
        </p:spPr>
      </p:pic>
      <p:sp>
        <p:nvSpPr>
          <p:cNvPr id="4" name="Freeform 8">
            <a:extLst>
              <a:ext uri="{FF2B5EF4-FFF2-40B4-BE49-F238E27FC236}">
                <a16:creationId xmlns:a16="http://schemas.microsoft.com/office/drawing/2014/main" id="{54A76ADC-D1B2-FA15-F077-6D013E9918EB}"/>
              </a:ext>
              <a:ext uri="{C183D7F6-B498-43B3-948B-1728B52AA6E4}">
                <adec:decorative xmlns:adec="http://schemas.microsoft.com/office/drawing/2017/decorative" val="1"/>
              </a:ext>
            </a:extLst>
          </p:cNvPr>
          <p:cNvSpPr/>
          <p:nvPr/>
        </p:nvSpPr>
        <p:spPr>
          <a:xfrm>
            <a:off x="4852416" y="3978734"/>
            <a:ext cx="2767584" cy="270639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83074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67F0-334B-7BE3-6805-9BC941C56A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E48F85-F4CE-9203-6614-D8E03F89FB8A}"/>
              </a:ext>
            </a:extLst>
          </p:cNvPr>
          <p:cNvSpPr>
            <a:spLocks noGrp="1"/>
          </p:cNvSpPr>
          <p:nvPr>
            <p:ph idx="1"/>
          </p:nvPr>
        </p:nvSpPr>
        <p:spPr/>
        <p:txBody>
          <a:bodyPr/>
          <a:lstStyle/>
          <a:p>
            <a:endParaRPr lang="en-US"/>
          </a:p>
        </p:txBody>
      </p:sp>
      <p:sp>
        <p:nvSpPr>
          <p:cNvPr id="4" name="Freeform 5">
            <a:extLst>
              <a:ext uri="{FF2B5EF4-FFF2-40B4-BE49-F238E27FC236}">
                <a16:creationId xmlns:a16="http://schemas.microsoft.com/office/drawing/2014/main" id="{44FA9A98-4171-2D85-8D07-6778BDF151B5}"/>
              </a:ext>
            </a:extLst>
          </p:cNvPr>
          <p:cNvSpPr/>
          <p:nvPr/>
        </p:nvSpPr>
        <p:spPr>
          <a:xfrm>
            <a:off x="1" y="1"/>
            <a:ext cx="11973696" cy="6771502"/>
          </a:xfrm>
          <a:custGeom>
            <a:avLst/>
            <a:gdLst/>
            <a:ahLst/>
            <a:cxnLst/>
            <a:rect l="l" t="t" r="r" b="b"/>
            <a:pathLst>
              <a:path w="10640874" h="8220075">
                <a:moveTo>
                  <a:pt x="0" y="0"/>
                </a:moveTo>
                <a:lnTo>
                  <a:pt x="10640874" y="0"/>
                </a:lnTo>
                <a:lnTo>
                  <a:pt x="10640874" y="8220075"/>
                </a:lnTo>
                <a:lnTo>
                  <a:pt x="0" y="822007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60093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887A6-4AF9-83C3-37B2-0EC46F0FA325}"/>
              </a:ext>
            </a:extLst>
          </p:cNvPr>
          <p:cNvSpPr>
            <a:spLocks noGrp="1"/>
          </p:cNvSpPr>
          <p:nvPr>
            <p:ph type="title"/>
          </p:nvPr>
        </p:nvSpPr>
        <p:spPr>
          <a:xfrm>
            <a:off x="686834" y="1153572"/>
            <a:ext cx="3200400" cy="4461163"/>
          </a:xfrm>
        </p:spPr>
        <p:txBody>
          <a:bodyPr>
            <a:normAutofit/>
          </a:bodyPr>
          <a:lstStyle/>
          <a:p>
            <a:r>
              <a:rPr lang="en-US">
                <a:solidFill>
                  <a:srgbClr val="FFFFFF"/>
                </a:solidFill>
              </a:rPr>
              <a:t>NASW Code of Ethics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D86D77E-F672-6D49-2BCC-9D6DC2E866E2}"/>
              </a:ext>
            </a:extLst>
          </p:cNvPr>
          <p:cNvSpPr>
            <a:spLocks noGrp="1"/>
          </p:cNvSpPr>
          <p:nvPr>
            <p:ph idx="1"/>
          </p:nvPr>
        </p:nvSpPr>
        <p:spPr>
          <a:xfrm>
            <a:off x="4447308" y="591344"/>
            <a:ext cx="6906491" cy="5585619"/>
          </a:xfrm>
        </p:spPr>
        <p:txBody>
          <a:bodyPr anchor="ctr">
            <a:normAutofit lnSpcReduction="10000"/>
          </a:bodyPr>
          <a:lstStyle/>
          <a:p>
            <a:r>
              <a:rPr lang="en-US" dirty="0"/>
              <a:t>The NASW Code of Ethics emphasizes core values like service, social justice, dignity and the importance of human rights, which are particularly relevant when working with LGBTQIA+ individuals</a:t>
            </a:r>
          </a:p>
          <a:p>
            <a:r>
              <a:rPr lang="en-US" dirty="0"/>
              <a:t>Social Workers are ethically obligated to not discriminate against individuals based on their sexual orientation, gender identity, or gender expression</a:t>
            </a:r>
          </a:p>
          <a:p>
            <a:pPr marL="0" indent="0">
              <a:buNone/>
            </a:pPr>
            <a:r>
              <a:rPr lang="en-US" dirty="0"/>
              <a:t>	Advocacy</a:t>
            </a:r>
          </a:p>
          <a:p>
            <a:pPr marL="0" indent="0">
              <a:buNone/>
            </a:pPr>
            <a:r>
              <a:rPr lang="en-US" dirty="0"/>
              <a:t>	Competence and cultural sensitivity</a:t>
            </a:r>
          </a:p>
          <a:p>
            <a:pPr marL="0" indent="0">
              <a:buNone/>
            </a:pPr>
            <a:r>
              <a:rPr lang="en-US" dirty="0"/>
              <a:t>	Condemnation of harmful practice</a:t>
            </a:r>
          </a:p>
          <a:p>
            <a:pPr marL="0" indent="0">
              <a:buNone/>
            </a:pPr>
            <a:r>
              <a:rPr lang="en-US" dirty="0"/>
              <a:t>	Affirming language</a:t>
            </a:r>
          </a:p>
        </p:txBody>
      </p:sp>
    </p:spTree>
    <p:extLst>
      <p:ext uri="{BB962C8B-B14F-4D97-AF65-F5344CB8AC3E}">
        <p14:creationId xmlns:p14="http://schemas.microsoft.com/office/powerpoint/2010/main" val="153394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D00951-821C-15B4-092D-B63715F5DE8A}"/>
              </a:ext>
            </a:extLst>
          </p:cNvPr>
          <p:cNvPicPr>
            <a:picLocks noChangeAspect="1"/>
          </p:cNvPicPr>
          <p:nvPr/>
        </p:nvPicPr>
        <p:blipFill>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8BE5-41E2-5C1B-4B1E-23BA30774ED1}"/>
              </a:ext>
            </a:extLst>
          </p:cNvPr>
          <p:cNvSpPr>
            <a:spLocks noGrp="1"/>
          </p:cNvSpPr>
          <p:nvPr>
            <p:ph type="title"/>
          </p:nvPr>
        </p:nvSpPr>
        <p:spPr>
          <a:xfrm>
            <a:off x="838200" y="365125"/>
            <a:ext cx="10515600" cy="1325563"/>
          </a:xfrm>
        </p:spPr>
        <p:txBody>
          <a:bodyPr>
            <a:normAutofit/>
          </a:bodyPr>
          <a:lstStyle/>
          <a:p>
            <a:r>
              <a:rPr lang="en-US"/>
              <a:t>Current Threats</a:t>
            </a:r>
          </a:p>
        </p:txBody>
      </p:sp>
      <p:graphicFrame>
        <p:nvGraphicFramePr>
          <p:cNvPr id="14" name="Content Placeholder 2">
            <a:extLst>
              <a:ext uri="{FF2B5EF4-FFF2-40B4-BE49-F238E27FC236}">
                <a16:creationId xmlns:a16="http://schemas.microsoft.com/office/drawing/2014/main" id="{7968821D-C114-9A6C-1921-689AC8320632}"/>
              </a:ext>
            </a:extLst>
          </p:cNvPr>
          <p:cNvGraphicFramePr>
            <a:graphicFrameLocks noGrp="1"/>
          </p:cNvGraphicFramePr>
          <p:nvPr>
            <p:ph idx="1"/>
            <p:extLst>
              <p:ext uri="{D42A27DB-BD31-4B8C-83A1-F6EECF244321}">
                <p14:modId xmlns:p14="http://schemas.microsoft.com/office/powerpoint/2010/main" val="3945725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60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E2DCF-A624-E774-DAD1-C74BEA760011}"/>
              </a:ext>
            </a:extLst>
          </p:cNvPr>
          <p:cNvSpPr>
            <a:spLocks noGrp="1"/>
          </p:cNvSpPr>
          <p:nvPr>
            <p:ph type="title"/>
          </p:nvPr>
        </p:nvSpPr>
        <p:spPr>
          <a:xfrm>
            <a:off x="838200" y="365125"/>
            <a:ext cx="10515600" cy="1325563"/>
          </a:xfrm>
        </p:spPr>
        <p:txBody>
          <a:bodyPr>
            <a:normAutofit/>
          </a:bodyPr>
          <a:lstStyle/>
          <a:p>
            <a:r>
              <a:rPr lang="en-US" sz="5400"/>
              <a:t>Executive Orders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1EFF7E-2E7B-8D16-2102-69E09B77B416}"/>
              </a:ext>
            </a:extLst>
          </p:cNvPr>
          <p:cNvSpPr>
            <a:spLocks noGrp="1"/>
          </p:cNvSpPr>
          <p:nvPr>
            <p:ph idx="1"/>
          </p:nvPr>
        </p:nvSpPr>
        <p:spPr>
          <a:xfrm>
            <a:off x="838200" y="1929384"/>
            <a:ext cx="10515600" cy="4251960"/>
          </a:xfrm>
        </p:spPr>
        <p:txBody>
          <a:bodyPr>
            <a:normAutofit/>
          </a:bodyPr>
          <a:lstStyle/>
          <a:p>
            <a:r>
              <a:rPr lang="en-US" sz="2200"/>
              <a:t>Eradicating Anti-Christian Bias</a:t>
            </a:r>
          </a:p>
          <a:p>
            <a:r>
              <a:rPr lang="en-US" sz="2200"/>
              <a:t>Keeping Men Out of Women’s Sports</a:t>
            </a:r>
          </a:p>
          <a:p>
            <a:r>
              <a:rPr lang="en-US" sz="2200"/>
              <a:t>Ending Radical Indoctrination in K-12 Schooling</a:t>
            </a:r>
          </a:p>
          <a:p>
            <a:r>
              <a:rPr lang="en-US" sz="2200"/>
              <a:t>Protecting Children from Chemical and Surgical Mutilation</a:t>
            </a:r>
          </a:p>
          <a:p>
            <a:r>
              <a:rPr lang="en-US" sz="2200"/>
              <a:t>Restoring America’s Fighting Force</a:t>
            </a:r>
          </a:p>
          <a:p>
            <a:r>
              <a:rPr lang="en-US" sz="2200"/>
              <a:t>Prioritizing Military Excellence and Readiness</a:t>
            </a:r>
          </a:p>
          <a:p>
            <a:r>
              <a:rPr lang="en-US" sz="2200"/>
              <a:t>Defending Women from Gender Ideology Extremism and Restoring Biological Truth to the Federal Government</a:t>
            </a:r>
          </a:p>
          <a:p>
            <a:r>
              <a:rPr lang="en-US" sz="2200"/>
              <a:t>Ending Radical and Wasteful Government DEI Programs and Preferencing</a:t>
            </a:r>
          </a:p>
          <a:p>
            <a:r>
              <a:rPr lang="en-US" sz="2200"/>
              <a:t>Ending Illegal Discrimination and Restoring Merit- Based Opportunity</a:t>
            </a:r>
          </a:p>
        </p:txBody>
      </p:sp>
    </p:spTree>
    <p:extLst>
      <p:ext uri="{BB962C8B-B14F-4D97-AF65-F5344CB8AC3E}">
        <p14:creationId xmlns:p14="http://schemas.microsoft.com/office/powerpoint/2010/main" val="267144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F0DC484-7D30-7CE7-B98C-B78CAC5A1A48}"/>
              </a:ext>
            </a:extLst>
          </p:cNvPr>
          <p:cNvPicPr>
            <a:picLocks noGrp="1" noChangeAspect="1"/>
          </p:cNvPicPr>
          <p:nvPr>
            <p:ph idx="1"/>
          </p:nvPr>
        </p:nvPicPr>
        <p:blipFill>
          <a:blip r:embed="rId2"/>
          <a:stretch>
            <a:fillRect/>
          </a:stretch>
        </p:blipFill>
        <p:spPr>
          <a:xfrm>
            <a:off x="643467" y="1343406"/>
            <a:ext cx="10905066" cy="4171187"/>
          </a:xfrm>
          <a:prstGeom prst="rect">
            <a:avLst/>
          </a:prstGeom>
        </p:spPr>
      </p:pic>
    </p:spTree>
    <p:extLst>
      <p:ext uri="{BB962C8B-B14F-4D97-AF65-F5344CB8AC3E}">
        <p14:creationId xmlns:p14="http://schemas.microsoft.com/office/powerpoint/2010/main" val="284615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FDAA8-B90B-83C3-F572-9AD79812F479}"/>
              </a:ext>
            </a:extLst>
          </p:cNvPr>
          <p:cNvSpPr>
            <a:spLocks noGrp="1"/>
          </p:cNvSpPr>
          <p:nvPr>
            <p:ph type="title"/>
          </p:nvPr>
        </p:nvSpPr>
        <p:spPr>
          <a:xfrm>
            <a:off x="1043631" y="809898"/>
            <a:ext cx="9942716" cy="1554480"/>
          </a:xfrm>
        </p:spPr>
        <p:txBody>
          <a:bodyPr anchor="ctr">
            <a:normAutofit/>
          </a:bodyPr>
          <a:lstStyle/>
          <a:p>
            <a:r>
              <a:rPr lang="en-US" sz="4800"/>
              <a:t>Risks and Consequences</a:t>
            </a:r>
          </a:p>
        </p:txBody>
      </p:sp>
      <p:sp>
        <p:nvSpPr>
          <p:cNvPr id="3" name="Content Placeholder 2">
            <a:extLst>
              <a:ext uri="{FF2B5EF4-FFF2-40B4-BE49-F238E27FC236}">
                <a16:creationId xmlns:a16="http://schemas.microsoft.com/office/drawing/2014/main" id="{D88D226E-9500-DA47-245C-721498CA9351}"/>
              </a:ext>
            </a:extLst>
          </p:cNvPr>
          <p:cNvSpPr>
            <a:spLocks noGrp="1"/>
          </p:cNvSpPr>
          <p:nvPr>
            <p:ph idx="1"/>
          </p:nvPr>
        </p:nvSpPr>
        <p:spPr>
          <a:xfrm>
            <a:off x="1045028" y="2704013"/>
            <a:ext cx="9941319" cy="3781295"/>
          </a:xfrm>
        </p:spPr>
        <p:txBody>
          <a:bodyPr anchor="ctr">
            <a:normAutofit fontScale="92500" lnSpcReduction="10000"/>
          </a:bodyPr>
          <a:lstStyle/>
          <a:p>
            <a:pPr lvl="1"/>
            <a:r>
              <a:rPr lang="en-US" sz="2000" dirty="0"/>
              <a:t>LGBTQIA+ are at higher risk for experiencing homelessness, HIV and other sexually transmittable infections, substance abuse, violence, family rejection, poor mental and physical health outcomes, incarceration, discrimination, and death (Andersen, Zou, &amp; </a:t>
            </a:r>
            <a:r>
              <a:rPr lang="en-US" sz="2000" dirty="0" err="1"/>
              <a:t>Blosnich</a:t>
            </a:r>
            <a:r>
              <a:rPr lang="en-US" sz="2000" dirty="0"/>
              <a:t>, 2015; Balsam, </a:t>
            </a:r>
            <a:r>
              <a:rPr lang="en-US" sz="2000" dirty="0" err="1"/>
              <a:t>Rothblum</a:t>
            </a:r>
            <a:r>
              <a:rPr lang="en-US" sz="2000" dirty="0"/>
              <a:t>, &amp; </a:t>
            </a:r>
            <a:r>
              <a:rPr lang="en-US" sz="2000" dirty="0" err="1"/>
              <a:t>Beauchaine</a:t>
            </a:r>
            <a:r>
              <a:rPr lang="en-US" sz="2000" dirty="0"/>
              <a:t>, 2005; </a:t>
            </a:r>
            <a:r>
              <a:rPr lang="en-US" sz="2000" dirty="0" err="1"/>
              <a:t>Bouris</a:t>
            </a:r>
            <a:r>
              <a:rPr lang="en-US" sz="2000" dirty="0"/>
              <a:t>, Everett, Heath, Elsaesser, &amp; </a:t>
            </a:r>
            <a:r>
              <a:rPr lang="en-US" sz="2000" dirty="0" err="1"/>
              <a:t>Neilands</a:t>
            </a:r>
            <a:r>
              <a:rPr lang="en-US" sz="2000" dirty="0"/>
              <a:t>, 2015; </a:t>
            </a:r>
            <a:r>
              <a:rPr lang="en-US" sz="2000" dirty="0" err="1"/>
              <a:t>D’Augelli</a:t>
            </a:r>
            <a:r>
              <a:rPr lang="en-US" sz="2000" dirty="0"/>
              <a:t>, Pilkington, &amp; Hershberger, 2002; Frederick, 2014; Pilkington &amp; </a:t>
            </a:r>
            <a:r>
              <a:rPr lang="en-US" sz="2000" dirty="0" err="1"/>
              <a:t>D’Augelli</a:t>
            </a:r>
            <a:r>
              <a:rPr lang="en-US" sz="2000" dirty="0"/>
              <a:t>, 1995; Savin-Williams, 1994; </a:t>
            </a:r>
            <a:r>
              <a:rPr lang="en-US" sz="2000" dirty="0" err="1"/>
              <a:t>Sterzing</a:t>
            </a:r>
            <a:r>
              <a:rPr lang="en-US" sz="2000" dirty="0"/>
              <a:t>, Auslander, &amp; Goldbach, 2014)</a:t>
            </a:r>
          </a:p>
          <a:p>
            <a:pPr lvl="1"/>
            <a:r>
              <a:rPr lang="en-US" sz="2000" dirty="0"/>
              <a:t>These increased risk factors are consistent across the globe and are dramatically increased for female youth and young people of color (Balsam et al., 2015; Button, O’Connell, &amp; </a:t>
            </a:r>
            <a:r>
              <a:rPr lang="en-US" sz="2000" dirty="0" err="1"/>
              <a:t>Gealt</a:t>
            </a:r>
            <a:r>
              <a:rPr lang="en-US" sz="2000" dirty="0"/>
              <a:t>, 2012; Heise, Ellsberg, &amp; </a:t>
            </a:r>
            <a:r>
              <a:rPr lang="en-US" sz="2000" dirty="0" err="1"/>
              <a:t>Gottmoeller</a:t>
            </a:r>
            <a:r>
              <a:rPr lang="en-US" sz="2000" dirty="0"/>
              <a:t>, 2002)</a:t>
            </a:r>
          </a:p>
          <a:p>
            <a:pPr lvl="1"/>
            <a:r>
              <a:rPr lang="en-US" sz="2000" dirty="0"/>
              <a:t>Ultimately such risks are very real and can translate into trauma, anxiety, depression, and other poor mental and physical outcomes for LGBTQIA+ folks (Burton, Marshal, Chisolm, </a:t>
            </a:r>
            <a:r>
              <a:rPr lang="en-US" sz="2000" dirty="0" err="1"/>
              <a:t>Sucato</a:t>
            </a:r>
            <a:r>
              <a:rPr lang="en-US" sz="2000" dirty="0"/>
              <a:t>, &amp; Friedman, 2013; </a:t>
            </a:r>
            <a:r>
              <a:rPr lang="en-US" sz="2000" dirty="0" err="1"/>
              <a:t>D’Augelli</a:t>
            </a:r>
            <a:r>
              <a:rPr lang="en-US" sz="2000" dirty="0"/>
              <a:t>, Pilkington, &amp; Hershberger, 2002; Marshal et al., 2013) </a:t>
            </a:r>
          </a:p>
          <a:p>
            <a:endParaRPr lang="en-US" sz="1500" dirty="0"/>
          </a:p>
        </p:txBody>
      </p:sp>
      <p:cxnSp>
        <p:nvCxnSpPr>
          <p:cNvPr id="29" name="Straight Connector 2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268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153</TotalTime>
  <Words>2751</Words>
  <Application>Microsoft Office PowerPoint</Application>
  <PresentationFormat>Widescreen</PresentationFormat>
  <Paragraphs>159</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Meiryo</vt:lpstr>
      <vt:lpstr>Aptos</vt:lpstr>
      <vt:lpstr>Aptos Display</vt:lpstr>
      <vt:lpstr>Arial</vt:lpstr>
      <vt:lpstr>Office Theme</vt:lpstr>
      <vt:lpstr> Advocacy in Action; Social Workers Supporting LGBTQIA+ Individuals  </vt:lpstr>
      <vt:lpstr>Sex, Gender, and Sexuality</vt:lpstr>
      <vt:lpstr>Defining LGBTQIA+</vt:lpstr>
      <vt:lpstr>PowerPoint Presentation</vt:lpstr>
      <vt:lpstr>NASW Code of Ethics</vt:lpstr>
      <vt:lpstr>Current Threats</vt:lpstr>
      <vt:lpstr>Executive Orders</vt:lpstr>
      <vt:lpstr>PowerPoint Presentation</vt:lpstr>
      <vt:lpstr>Risks and Consequences</vt:lpstr>
      <vt:lpstr>Pronouns</vt:lpstr>
      <vt:lpstr>Language as Practice</vt:lpstr>
      <vt:lpstr>Inclusive Language as Validation</vt:lpstr>
      <vt:lpstr>Opportunities to Practice Inclusivity</vt:lpstr>
      <vt:lpstr>More Opportunities to Practice Inclusivity</vt:lpstr>
      <vt:lpstr>Practice Essentials</vt:lpstr>
      <vt:lpstr>Coming Out</vt:lpstr>
      <vt:lpstr>Working to Reduce Harm </vt:lpstr>
      <vt:lpstr>Creating Support</vt:lpstr>
      <vt:lpstr>Welcoming the Whole Person</vt:lpstr>
      <vt:lpstr>PowerPoint Presentation</vt:lpstr>
      <vt:lpstr>Your Sphere of Influence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Walters-Powell</dc:creator>
  <cp:lastModifiedBy>Baggett, Paul David</cp:lastModifiedBy>
  <cp:revision>5</cp:revision>
  <dcterms:created xsi:type="dcterms:W3CDTF">2025-03-18T16:03:26Z</dcterms:created>
  <dcterms:modified xsi:type="dcterms:W3CDTF">2025-03-31T16:05:11Z</dcterms:modified>
</cp:coreProperties>
</file>