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1" r:id="rId4"/>
    <p:sldId id="299" r:id="rId5"/>
    <p:sldId id="272" r:id="rId6"/>
    <p:sldId id="287" r:id="rId7"/>
    <p:sldId id="274" r:id="rId8"/>
    <p:sldId id="275" r:id="rId9"/>
    <p:sldId id="300" r:id="rId10"/>
    <p:sldId id="263" r:id="rId11"/>
    <p:sldId id="305" r:id="rId12"/>
    <p:sldId id="307" r:id="rId13"/>
    <p:sldId id="309" r:id="rId14"/>
    <p:sldId id="270" r:id="rId15"/>
    <p:sldId id="310" r:id="rId16"/>
    <p:sldId id="289" r:id="rId17"/>
    <p:sldId id="311" r:id="rId18"/>
    <p:sldId id="302" r:id="rId19"/>
    <p:sldId id="264" r:id="rId20"/>
    <p:sldId id="266" r:id="rId21"/>
    <p:sldId id="269" r:id="rId22"/>
    <p:sldId id="312" r:id="rId23"/>
    <p:sldId id="261" r:id="rId24"/>
    <p:sldId id="262" r:id="rId25"/>
    <p:sldId id="290" r:id="rId2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6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F758-1206-4787-8257-C5E7158F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648F1-778F-461B-9B92-C44430B0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E6738-7426-414F-B379-C9C49357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EA73-6693-48ED-A7CD-378E2DBC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2B32-D347-4673-BC87-E7B660D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47E4-E322-49D2-9618-015945AF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CB6EC-74F0-4E66-B5B2-B35BBE01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BE47A-7A3D-4524-9AA3-14D62C09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32B6-0E34-4A44-B6C6-AB017C29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0C30-A50B-482D-A886-6AA63C25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BDF5A-534B-4F3D-9B07-4E5E897B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E0A48-BA22-49BC-988B-28F89F10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03654-5519-4F39-8221-B23CE9B4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03C9-C88A-4295-9BEA-0D0A5614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09B7-7DDC-4991-9D30-A0B88DE7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704C-27A1-48BF-A490-4120428A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9BAB-29F8-4B4E-AEC2-D8738CD7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BD72-0373-4043-92D4-8831C7BC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5F5D-1E82-46A0-85BD-3E679D1D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AACC-42BE-4979-9250-B2B3EB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E52A-EE1D-4D9B-BA63-3FF7C58C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207F0-7660-40C3-B80A-F5171D68A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E207-FB85-4F34-AE6C-1BD469B7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9716-CE60-4268-829E-DD132272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602A-AF28-413B-8B0D-36DB497E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2B51-088A-423B-A3BE-6B2CCFB9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0874-3C59-4C7B-BF80-04F50268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E797-46AF-4050-80B6-8ED71162C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D2696-D9F2-4474-8656-793ECEF2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F83D-2B39-410B-9C98-BBE60E29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209C-6525-46A5-9DB9-DC7C6F21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FCCD-5437-4C7E-B293-801C8E31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C7E8-0D9A-458D-B8A3-31565F6A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FD5F-F3DD-4BAD-ACAB-8B0BE202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63FE2-EE04-4C50-B21F-91A25EE8E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DAC44-6909-45C8-BE8C-5D91903EC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4A1AF-0D82-4E99-B45A-D9557C86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AFCE8-E106-40CB-BCEB-CAC4639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36FA3-03AD-4216-A1DB-6D85527A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6CAC-B819-4679-A9FD-58195111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ED35E-43A9-473E-8543-C3061652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0FA60-4037-4899-A00E-913BBB0E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7052-9D1B-4525-91BC-BAD630A2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0D20A-9840-4C10-9B2A-6B392C27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FBED8-D4C9-41A5-AF5B-CC1FC373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3B749-8B4E-4AAE-B7CD-D81DF3CF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7D4A-E990-44A0-9548-9E46296F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1D2F-56D2-4DEB-8192-EE412015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D15A-867C-4022-9D61-19DB240A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E9D2B-1038-45D8-965F-988AD8AC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B52DB-3795-43A2-9E08-AB45A176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BA99-692B-4306-B38D-F5DE4F1D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9150-C9ED-4339-AF62-221311D2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D6C2B-9D3A-45DE-8433-D55D998C0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3EC1A-69C6-47D2-A753-6D78CE225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7AB7-B192-4530-BA18-54A412A3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7DD30-BB74-4F73-ADC1-AA5D8AB2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7A77B-28A7-4B44-819D-6C2FB892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E48C2-E3B7-49E2-AFEC-141AA6D2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DC8D3-035D-4055-A332-A715A3478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C9CD-E84A-4C73-A6A2-D85A0F1D7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A9A-ECDA-4624-AF0E-18C3B1EF1F2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F503-F7E9-4F47-9739-E6BCC74F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05BB-6389-4F0A-A64D-FF14D07A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ialpha.org/program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ialpha.org/program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hialphainfo@et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hialphainfo@etsu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hialphainfo@etsu.ed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hialpha.org/programs/" TargetMode="External"/><Relationship Id="rId2" Type="http://schemas.openxmlformats.org/officeDocument/2006/relationships/hyperlink" Target="https://phialph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phialphainfo@ets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hialpha.org/programs/" TargetMode="External"/><Relationship Id="rId2" Type="http://schemas.openxmlformats.org/officeDocument/2006/relationships/hyperlink" Target="https://phialph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ardensolutions.com/" TargetMode="External"/><Relationship Id="rId4" Type="http://schemas.openxmlformats.org/officeDocument/2006/relationships/hyperlink" Target="https://proposalspace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ialpha.org/progra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ialpha.org/program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176B-7088-4122-A280-981DB1A07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899" y="-257065"/>
            <a:ext cx="6441222" cy="28716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400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 Alpha Award Programs</a:t>
            </a:r>
            <a:endParaRPr lang="en-US" sz="5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CDA1B-BADF-4F3B-BF3F-73F607D4B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3511687"/>
            <a:ext cx="6596205" cy="2706234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 Baggett, PhD, LCSW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Executive Director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 Alpha Honor Society 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 Emeritus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East Tennessee State University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       </a:t>
            </a:r>
          </a:p>
          <a:p>
            <a:pPr algn="l"/>
            <a:r>
              <a:rPr lang="en-US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November 20, 2024</a:t>
            </a:r>
            <a:endParaRPr lang="en-US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10EFFE6-B4B1-4918-8FC1-C517D189C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549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Advisor of the Year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607784"/>
            <a:ext cx="10884109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: to r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ecognize outstanding contributions of chapter advisors </a:t>
            </a:r>
          </a:p>
          <a:p>
            <a:pPr marL="0" indent="0">
              <a:buNone/>
            </a:pPr>
            <a:endParaRPr lang="en-US" sz="24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Eligibility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Current advisor who has served in good standing for at least one year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Award</a:t>
            </a:r>
          </a:p>
          <a:p>
            <a:pPr marL="0" indent="0">
              <a:buNone/>
            </a:pP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Plaque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Award is announced September 1</a:t>
            </a:r>
            <a:r>
              <a:rPr lang="en-US" sz="24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 </a:t>
            </a:r>
            <a:endParaRPr lang="en-US" sz="24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3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Advisor of the Year application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607784"/>
            <a:ext cx="10884109" cy="462633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</a:t>
            </a: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 focus/</a:t>
            </a: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fields</a:t>
            </a:r>
            <a:endParaRPr lang="en-US" sz="2400" b="1" u="sng" dirty="0">
              <a:solidFill>
                <a:srgbClr val="000099"/>
              </a:solidFill>
              <a:latin typeface="Open Sans"/>
            </a:endParaRPr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advisor service</a:t>
            </a:r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modeling professional behavior</a:t>
            </a:r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commitment to students/chapter</a:t>
            </a:r>
          </a:p>
          <a:p>
            <a:pPr marL="514350" indent="-514350">
              <a:spcBef>
                <a:spcPts val="60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supplemental information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submission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are submitted through a link on the Phi Alpha website under the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page: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https://phialpha.org/programs/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application to be completed by student officer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pplication deadline is 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May 31</a:t>
            </a:r>
            <a:r>
              <a:rPr lang="en-US" sz="24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4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11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Advisor of the Year</a:t>
            </a:r>
            <a:endParaRPr lang="en-US" sz="36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607784"/>
            <a:ext cx="10884109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Jodi </a:t>
            </a:r>
            <a:r>
              <a:rPr lang="en-US" sz="360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Helbert</a:t>
            </a:r>
            <a:r>
              <a:rPr lang="en-US" sz="36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King </a:t>
            </a:r>
            <a:r>
              <a:rPr lang="en-US" sz="36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36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niversity</a:t>
            </a:r>
            <a:endParaRPr lang="en-US" sz="36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9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Leadership Award Program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2000" b="0" i="0" dirty="0">
                <a:solidFill>
                  <a:srgbClr val="000099"/>
                </a:solidFill>
                <a:effectLst/>
                <a:latin typeface="Open Sans"/>
              </a:rPr>
              <a:t>: 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recognize and promote outstanding student leadership consistent with ideals and mission of Phi Alpha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 err="1">
                <a:solidFill>
                  <a:srgbClr val="000099"/>
                </a:solidFill>
                <a:latin typeface="Open Sans"/>
              </a:rPr>
              <a:t>Eligibilty</a:t>
            </a: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effectLst/>
                <a:latin typeface="Open Sans"/>
              </a:rPr>
              <a:t>Phi Alpha currently enrolled student member in good standing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All activities described must have been completed while a Phi Alpha member and reflect leadership in Phi Alpha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First place $1,000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 &amp; plaque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Second place $750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Third place $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5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00.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Awards announced Sept 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Funds are sent directly to the student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1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2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Leadership Award application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Application conten</a:t>
            </a: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t </a:t>
            </a: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focus/fields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community service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professional service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university service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commitment (“beyond the call of duty”)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impact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b="1" u="sng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submission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are submitted through a link on the Phi Alpha website under the</a:t>
            </a:r>
            <a:r>
              <a:rPr lang="en-US" sz="20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0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page: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https://phialpha.org/programs/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application to be completed by Advisor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pplication deadline is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May 31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98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Leadership Award winners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514350" marR="0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Megan </a:t>
            </a:r>
            <a:r>
              <a:rPr lang="de-DE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Warshauer</a:t>
            </a: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Fairleigh Dickinson University, Dr. Nicole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Zmuda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Advisor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Marya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Wright, University of Southern California, Dr. Suh Chen Hsiao,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Advisor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</a:t>
            </a:r>
            <a:r>
              <a:rPr lang="de-DE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Amari</a:t>
            </a: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Stowers</a:t>
            </a: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Kentucky State University, Dr. Angela Williams, </a:t>
            </a:r>
            <a:r>
              <a:rPr lang="de-DE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Advisor</a:t>
            </a:r>
            <a:r>
              <a:rPr lang="de-DE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>
              <a:solidFill>
                <a:srgbClr val="000099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3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BE45F-D95E-5C5E-AB23-B773D5014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25EDBB1-5EAE-2745-5D22-C0B18E3F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Judging competitive programs 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54B95D66-B985-35C2-3223-FD84BAEDE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b="1" dirty="0">
                <a:solidFill>
                  <a:srgbClr val="000099"/>
                </a:solidFill>
              </a:rPr>
              <a:t>Chapter </a:t>
            </a:r>
            <a:r>
              <a:rPr lang="en-US" sz="2800" b="1" dirty="0">
                <a:solidFill>
                  <a:srgbClr val="000099"/>
                </a:solidFill>
              </a:rPr>
              <a:t>Advisors are judges</a:t>
            </a:r>
          </a:p>
          <a:p>
            <a:pPr marL="0" indent="0">
              <a:buNone/>
            </a:pPr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Each application is judged by 3 judges</a:t>
            </a:r>
          </a:p>
          <a:p>
            <a:pPr marL="0" indent="0">
              <a:buNone/>
            </a:pPr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Overall score is average of 3 independent scores</a:t>
            </a:r>
            <a:endParaRPr lang="en-US" sz="28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D3156F1-63AA-8407-5FCF-F4898161C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7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BE45F-D95E-5C5E-AB23-B773D5014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25EDBB1-5EAE-2745-5D22-C0B18E3F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coring competitive programs  </a:t>
            </a:r>
            <a:endParaRPr lang="en-US" sz="36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54B95D66-B985-35C2-3223-FD84BAEDE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Chapter Grant and Chapter Service Awards </a:t>
            </a:r>
          </a:p>
          <a:p>
            <a:pPr marL="457200" lvl="1" indent="0">
              <a:buNone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1 point     Events described are less than satisfactory-activities are/were limited</a:t>
            </a:r>
          </a:p>
          <a:p>
            <a:pPr marL="457200" lvl="1" indent="0">
              <a:buNone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2 points   Events described are/were somewhat less than satisfactory</a:t>
            </a:r>
          </a:p>
          <a:p>
            <a:pPr marL="457200" lvl="1" indent="0">
              <a:buNone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3 points   Events are/were successful &amp; examples provided satisfactory</a:t>
            </a:r>
          </a:p>
          <a:p>
            <a:pPr marL="457200" lvl="1" indent="0">
              <a:buNone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4 points   Events are/were innovative &amp; successful-examples provided exciting</a:t>
            </a:r>
          </a:p>
          <a:p>
            <a:pPr marL="457200" lvl="1" indent="0">
              <a:buNone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5 points.  Events are/were innovative &amp; successful-examples demonstrated creativity &amp; initiative</a:t>
            </a:r>
            <a:endParaRPr lang="en-US" sz="16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all other scholarships and awards 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Each content area is judged on a scale from 1-100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90-100  Outstanding (excelled in this area)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80-89    Very Good (significant merit in this area)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70-79    Good (adequate performance in this area)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60-69    Fair (minimal merit in this area)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1-59      Poor (unsatisfactory in this area)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Scores from each content area are added to determine a final score</a:t>
            </a:r>
          </a:p>
          <a:p>
            <a:endParaRPr lang="en-US" sz="16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D3156F1-63AA-8407-5FCF-F4898161C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5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Grants program</a:t>
            </a:r>
            <a:endParaRPr lang="en-US" sz="32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866543"/>
            <a:ext cx="11647358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: promote and support chapters’ engagement in service learning and consistent with Phi Alpha’s mission of promoting: (1) humanitarian goals and ideals and (2) bonds among students</a:t>
            </a:r>
          </a:p>
          <a:p>
            <a:pPr marL="0" indent="0">
              <a:buNone/>
            </a:pP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Eligibility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Good standing with home office</a:t>
            </a:r>
            <a:endParaRPr lang="en-US" sz="20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M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aximum grant award is $1,000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$6,000 awarded each academic year: $3,000 awarded per semester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Fall award winners announced Oct 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Spring a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wards winners announced Feb 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Funds are sent directly to the chapter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8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Grants application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01" y="1690688"/>
            <a:ext cx="11647358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: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P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romote and support chapters’ engagement in service learning and consistent with Phi Alpha mission: (1) humanitarian goals; (2) bonds among students</a:t>
            </a:r>
          </a:p>
          <a:p>
            <a:pPr marL="0" indent="0">
              <a:buNone/>
            </a:pP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</a:t>
            </a: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Activities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Impact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Phi Alpha contribution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Budget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Timeframe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sz="2000" b="1" u="sng" dirty="0">
              <a:solidFill>
                <a:srgbClr val="000099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 Award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application is downloaded on the Home page website under the Chapter Grants tab (</a:t>
            </a:r>
            <a:r>
              <a:rPr lang="en-US" sz="2000" b="1" i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document). Send the completed application to Tammy Hamilton, Phi Alpha Coordinator, at </a:t>
            </a:r>
            <a:r>
              <a:rPr lang="en-US" sz="20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phialphainfo@etsu.edu</a:t>
            </a:r>
            <a:r>
              <a:rPr lang="en-US" sz="20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1400" b="1" dirty="0">
              <a:solidFill>
                <a:srgbClr val="000099"/>
              </a:solidFill>
              <a:latin typeface="Open Sans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Application completed by a chapter officer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Fall d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eadline is September 1</a:t>
            </a:r>
            <a:r>
              <a:rPr lang="en-US" sz="2000" b="1" i="0" baseline="30000" dirty="0">
                <a:solidFill>
                  <a:srgbClr val="000099"/>
                </a:solidFill>
                <a:effectLst/>
                <a:latin typeface="Open Sans"/>
              </a:rPr>
              <a:t>st</a:t>
            </a: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Spring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d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eadline is January 1</a:t>
            </a:r>
            <a:r>
              <a:rPr lang="en-US" sz="2000" b="1" i="0" baseline="30000" dirty="0">
                <a:solidFill>
                  <a:srgbClr val="000099"/>
                </a:solidFill>
                <a:effectLst/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46707F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2BEA3-A71F-6B6C-021E-67FA99F95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169E80A5-725C-5ACD-1634-F3EC7A7030F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0800"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Awards, Scholarships, &amp; Grants</a:t>
            </a: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FC070B0-B33E-8D87-E388-1C512FA96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117" y="2278499"/>
            <a:ext cx="5157787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Not Competitive: Apply to Home Office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Student Membership Support</a:t>
            </a:r>
            <a:r>
              <a:rPr lang="en-US" sz="2000" dirty="0">
                <a:solidFill>
                  <a:srgbClr val="000099"/>
                </a:solidFill>
                <a:latin typeface="Open Sans"/>
              </a:rPr>
              <a:t> 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 Support</a:t>
            </a:r>
            <a:r>
              <a:rPr lang="en-US" sz="2000" dirty="0">
                <a:solidFill>
                  <a:srgbClr val="000099"/>
                </a:solidFill>
                <a:latin typeface="Open Sans"/>
              </a:rPr>
              <a:t> </a:t>
            </a:r>
            <a:r>
              <a:rPr lang="en-US" sz="2000" dirty="0">
                <a:solidFill>
                  <a:srgbClr val="000099"/>
                </a:solidFill>
              </a:rPr>
              <a:t> </a:t>
            </a:r>
          </a:p>
          <a:p>
            <a:pPr marL="0" indent="0">
              <a:buNone/>
            </a:pPr>
            <a:endParaRPr lang="en-US" sz="2400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Invited: Chapter Service Award Winners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Poster Presentation Competition 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C1423-A9C5-7672-C75D-179CF50EA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9225" y="2278499"/>
            <a:ext cx="5096775" cy="916863"/>
          </a:xfrm>
        </p:spPr>
        <p:txBody>
          <a:bodyPr>
            <a:noAutofit/>
          </a:bodyPr>
          <a:lstStyle/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r>
              <a:rPr lang="en-US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Competitive: Apply Online</a:t>
            </a: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DEE2B9-035A-FC33-DED0-4F6870A46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3" y="2866310"/>
            <a:ext cx="5359400" cy="3184525"/>
          </a:xfrm>
        </p:spPr>
        <p:txBody>
          <a:bodyPr>
            <a:normAutofit fontScale="47500" lnSpcReduction="20000"/>
          </a:bodyPr>
          <a:lstStyle/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Patty Gibbs-Wahlberg BSW Scholarship 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MSW Scholarship 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Doctoral Scholarship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Chapter Service Award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Advisor of the Year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Student Leadership Award </a:t>
            </a:r>
          </a:p>
          <a:p>
            <a:pPr marL="0" indent="0">
              <a:buNone/>
            </a:pPr>
            <a:endParaRPr lang="en-US" sz="2400" b="0" i="0" dirty="0">
              <a:solidFill>
                <a:srgbClr val="46707F"/>
              </a:solidFill>
              <a:effectLst/>
            </a:endParaRPr>
          </a:p>
          <a:p>
            <a:pPr marL="0" indent="0">
              <a:buNone/>
            </a:pPr>
            <a:r>
              <a:rPr lang="en-US" sz="5100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Competitive: Apply to Home Office</a:t>
            </a:r>
          </a:p>
          <a:p>
            <a:r>
              <a:rPr lang="en-US" sz="4200" b="1" dirty="0">
                <a:solidFill>
                  <a:srgbClr val="002060"/>
                </a:solidFill>
                <a:latin typeface="Open Sans"/>
              </a:rPr>
              <a:t>C</a:t>
            </a:r>
            <a:r>
              <a:rPr lang="en-US" sz="4200" b="1" dirty="0">
                <a:solidFill>
                  <a:srgbClr val="000099"/>
                </a:solidFill>
                <a:latin typeface="Open Sans"/>
              </a:rPr>
              <a:t>hapter Grants</a:t>
            </a:r>
            <a:r>
              <a:rPr lang="en-US" sz="4200" dirty="0">
                <a:solidFill>
                  <a:srgbClr val="000099"/>
                </a:solidFill>
                <a:latin typeface="Open Sans"/>
              </a:rPr>
              <a:t> </a:t>
            </a:r>
          </a:p>
          <a:p>
            <a:pPr marL="0" indent="0">
              <a:buNone/>
            </a:pPr>
            <a:endParaRPr lang="en-US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002060"/>
              </a:solidFill>
              <a:effectLst/>
              <a:latin typeface="Open Sans"/>
            </a:endParaRPr>
          </a:p>
          <a:p>
            <a:endParaRPr lang="en-US" sz="2400" b="0" i="0" dirty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CFA5A48-E392-FF9F-CDCE-E2ABEBDB46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527074" y="365125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65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Grants</a:t>
            </a:r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conditions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955"/>
            <a:ext cx="11183912" cy="45691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Projects should focus on bringing services to the community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Activities must comply with university policies. Phi Alpha does not provide liability coverage for these activities. Liability form on website.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Funds must be used only for the activity listed on the application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Chapters may partner with other organizations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Chapters may apply for one grant per academic year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Chapters must return any unused funds to home office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46707F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Expenses not funded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Payment to students, faculty, or staff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Excessive decorations, food or merchandise primarily for students</a:t>
            </a:r>
          </a:p>
          <a:p>
            <a:pPr marL="0" indent="0">
              <a:buNone/>
            </a:pPr>
            <a:endParaRPr lang="en-US" sz="2400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5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</a:t>
            </a:r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activity report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809749"/>
            <a:ext cx="11557416" cy="436721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The  chapter officer who submits the application is responsible for submitting an Activity Report within one month of the activity.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0099"/>
              </a:solidFill>
              <a:latin typeface="Open Sans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The report Includes: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Brief summary of the activity/outcomes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Full accounting of funds expended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Support evidence that the activity occurred (e.g., photographs, brochures, media coverage)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</a:t>
            </a:r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winners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809749"/>
            <a:ext cx="11557416" cy="4367213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Creighton University, Dr. Monica White, Advisor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Fairleigh Dickinson University, Dr. Nicole Zmuda, Advisor  </a:t>
            </a: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"/>
            </a:pPr>
            <a:endParaRPr lang="en-US" b="1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Findlay, Dr. Robin Walters-Powell, Advisor</a:t>
            </a: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"/>
            </a:pPr>
            <a:endParaRPr lang="en-US" b="1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King University, Dr. Jodi </a:t>
            </a:r>
            <a:r>
              <a:rPr lang="en-US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Helbert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Advisor</a:t>
            </a: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"/>
            </a:pPr>
            <a:endParaRPr lang="en-US" b="1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Southern California, Dr. Suh Chen Hsiao, Advisor</a:t>
            </a:r>
            <a:r>
              <a:rPr lang="en-US" b="1" dirty="0">
                <a:solidFill>
                  <a:srgbClr val="000099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000099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02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Membership Support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623"/>
            <a:ext cx="10179570" cy="4078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: d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esigned for students eligible for Phi Alpha membership whose situation makes it a challenge to pay membership fees</a:t>
            </a:r>
          </a:p>
          <a:p>
            <a:pPr marL="0" indent="0">
              <a:buNone/>
            </a:pPr>
            <a:endParaRPr lang="en-US" sz="2400" b="0" i="0" dirty="0">
              <a:solidFill>
                <a:srgbClr val="46707F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Each chapter receives 2 memberships per academic year at no cost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Chapters are responsible for any chapter fees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To apply </a:t>
            </a:r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Tammy Hamilton, Phi Alpha Coordinator, at</a:t>
            </a:r>
            <a:r>
              <a:rPr lang="en-US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phialphainfo@etsu.edu</a:t>
            </a:r>
            <a:r>
              <a:rPr lang="en-US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5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Support program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 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0404423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: to support chapters in organizing membership and new member recruitment</a:t>
            </a:r>
          </a:p>
          <a:p>
            <a:pPr marL="0" indent="0">
              <a:buNone/>
            </a:pP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Chapters may ask for and receive up to $100 toward a </a:t>
            </a:r>
            <a:r>
              <a:rPr lang="en-US" b="1" dirty="0">
                <a:solidFill>
                  <a:srgbClr val="000099"/>
                </a:solidFill>
                <a:latin typeface="Open Sans"/>
              </a:rPr>
              <a:t>r</a:t>
            </a: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ecruitment or organizing event or meeting. Chapters are asked to organize membership and invite students who are eligible to join Phi </a:t>
            </a:r>
            <a:r>
              <a:rPr lang="en-US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lpha.</a:t>
            </a:r>
            <a:endParaRPr lang="en-US" b="1" dirty="0">
              <a:solidFill>
                <a:srgbClr val="000099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F</a:t>
            </a: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unds may be used for refreshments, materials, or other items</a:t>
            </a:r>
            <a:endParaRPr lang="en-US" b="1" dirty="0">
              <a:solidFill>
                <a:srgbClr val="000099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Chapters submit a brief account following the event or meeting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apply contact Tammy Hamilton, Phi Alpha Coordinator, at 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phialphainfo@etsu.edu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i="0" dirty="0">
              <a:solidFill>
                <a:srgbClr val="000099"/>
              </a:solidFill>
              <a:effectLst/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10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8597A-217B-B6F8-40C0-675398996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D229092-E409-15F6-1F26-A4228887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processes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026CE584-C7C1-3B6E-D456-91A384356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award program applications (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 chapter grant)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submitted through a link on the Phi Alpha website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page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https://phialpha.org/programs/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 Award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application is downloaded on the Home page website under the Chapter Grants tab (</a:t>
            </a:r>
            <a:r>
              <a:rPr lang="en-US" sz="2400" b="1" i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document). Send the completed application to Tammy Hamilton, Phi Alpha Coordinator, at 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phialphainfo@etsu.edu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Support and Chapter Support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contact Tammy Hamilton, Phi Alpha Coordinator, at 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phialphainfo@etsu.edu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9683BC7F-6D41-D5BF-E741-F814E6EAD5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5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5C836-DBDC-6491-B7A4-0C390F6B7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C8DCCE-4ADF-BC83-A947-FE5FB989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a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ward program application submissions</a:t>
            </a:r>
            <a:endParaRPr lang="en-US" sz="36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A22A2380-4CFA-DB85-3875-F3C58FED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applications </a:t>
            </a:r>
            <a:r>
              <a:rPr lang="en-US" sz="1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(except chapter grants)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submitted through a link on the Phi Alpha website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PROGRAMS page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https://phialpha.org/programs/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students create an account </a:t>
            </a:r>
          </a:p>
          <a:p>
            <a:pPr marL="0" indent="0">
              <a:buNone/>
            </a:pPr>
            <a:endParaRPr lang="en-US" sz="2000" b="1" u="sng" dirty="0">
              <a:solidFill>
                <a:srgbClr val="002060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Vendors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Proposal Space – abstract management system – platform for applications </a:t>
            </a:r>
            <a:r>
              <a:rPr lang="en-US" sz="2000" dirty="0">
                <a:solidFill>
                  <a:srgbClr val="46707F"/>
                </a:solidFill>
                <a:latin typeface="Open Sans"/>
                <a:hlinkClick r:id="rId4"/>
              </a:rPr>
              <a:t>https://proposalspace.com/</a:t>
            </a:r>
            <a:r>
              <a:rPr lang="en-US" sz="2000" dirty="0">
                <a:solidFill>
                  <a:srgbClr val="46707F"/>
                </a:solidFill>
                <a:latin typeface="Open Sans"/>
              </a:rPr>
              <a:t> </a:t>
            </a:r>
          </a:p>
          <a:p>
            <a:pPr marL="0" indent="0">
              <a:buNone/>
            </a:pPr>
            <a:endParaRPr lang="en-US" sz="2000" dirty="0">
              <a:solidFill>
                <a:srgbClr val="46707F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Arden Solutions – management company – manages judging processes and tabulating score</a:t>
            </a:r>
            <a:r>
              <a:rPr lang="en-US" sz="2000" b="1" dirty="0">
                <a:solidFill>
                  <a:srgbClr val="002060"/>
                </a:solidFill>
                <a:latin typeface="Open Sans"/>
              </a:rPr>
              <a:t>s </a:t>
            </a:r>
            <a:r>
              <a:rPr lang="en-US" sz="2000" dirty="0">
                <a:solidFill>
                  <a:srgbClr val="46707F"/>
                </a:solidFill>
                <a:latin typeface="Open Sans"/>
                <a:hlinkClick r:id="rId5"/>
              </a:rPr>
              <a:t>https://www.ardensolutions.com/</a:t>
            </a:r>
            <a:r>
              <a:rPr lang="en-US" sz="2000" dirty="0">
                <a:solidFill>
                  <a:srgbClr val="46707F"/>
                </a:solidFill>
                <a:latin typeface="Open Sans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04D9687-994C-B820-82DE-5513365A82D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C143B-942F-E601-AAC2-32CDB19EE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31D416F6-A5D5-B4D8-E056-CE99E1AD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09" y="365125"/>
            <a:ext cx="907471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BSW, MSW, PhD/DSW </a:t>
            </a:r>
            <a:r>
              <a:rPr lang="en-US" sz="32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Scholarship programs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C53FD4FD-76A6-8E5D-0B1A-AD5288994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: help students with education-related expenses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Eligibility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In good standing with Phi Alpha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Enrolled when submitting the application and in the year following the award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May apply during senior year of BSW program if enrolling in MSW program May apply during final year of MSW program if enrolling in PhD/DSW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First place: $3,000 &amp; plaque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Second place: $2,000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Third place: $1,000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ward winners are announced September 1</a:t>
            </a:r>
            <a:r>
              <a:rPr kumimoji="0" lang="en-US" sz="1900" b="1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9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wards are given directly to students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8C3F11A-ABA4-A742-46E4-9BD4ECFE8A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09" y="365125"/>
            <a:ext cx="9074715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Scholarship programs application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769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u="sng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focus/fields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(1) service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(2) scholarship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(3) leadership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(4) career plans &amp; anticipated impact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0099"/>
                </a:solidFill>
                <a:latin typeface="Open Sans"/>
              </a:rPr>
              <a:t>each field allows up to 1000 words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0099"/>
                </a:solidFill>
                <a:latin typeface="Open Sans"/>
              </a:rPr>
              <a:t>may create in a </a:t>
            </a:r>
            <a:r>
              <a:rPr lang="en-US" sz="1200" b="1" i="1" dirty="0">
                <a:solidFill>
                  <a:srgbClr val="000099"/>
                </a:solidFill>
                <a:latin typeface="Open Sans"/>
              </a:rPr>
              <a:t>Microsoft Word </a:t>
            </a:r>
            <a:r>
              <a:rPr lang="en-US" sz="1200" b="1" dirty="0">
                <a:solidFill>
                  <a:srgbClr val="000099"/>
                </a:solidFill>
                <a:latin typeface="Open Sans"/>
              </a:rPr>
              <a:t>document and cut &amp; paste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002060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submission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are submitted through a link on the Phi Alpha website under the</a:t>
            </a:r>
            <a:r>
              <a:rPr lang="en-US" sz="20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0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page: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https://phialpha.org/programs/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application to be submitted by student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pplication deadline is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May 31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3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A6049-7601-9EF5-B438-93CF88CAC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C76B5722-0FE4-9C90-B0BF-EC16361F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09" y="365125"/>
            <a:ext cx="9074715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2023-2024 S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cholarship winners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963CAC0D-619B-A258-944B-AE73F812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8" y="1788905"/>
            <a:ext cx="10344462" cy="462633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Patty Gibbs Wahlberg BSW Scholarship</a:t>
            </a:r>
            <a:endParaRPr lang="en-US" sz="1800" b="1" dirty="0">
              <a:solidFill>
                <a:srgbClr val="000099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(1) Ugo Destiny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Woko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University of Alaska Anchorage, Dr. Donna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Aguiniga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(2)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Cerissa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A. Brown, Walden University, Dr. Olivia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Creary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(3) Sarah Crowley, Creighton University, Dr. Monica White, Advisor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u="sng" dirty="0">
              <a:solidFill>
                <a:srgbClr val="000099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MSW Scholarship</a:t>
            </a:r>
            <a:endParaRPr lang="en-US" sz="1800" b="1" dirty="0">
              <a:solidFill>
                <a:srgbClr val="000099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(1) Autumn Rae Henry, Texas Christian University, Dr.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Sh’Niqua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Alford,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(2) Sydney Gran, University of Southern California, Dr. Suh Chen Hsiao,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(3) Megan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Warshauer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Fairleigh Dickinson University, Dr. Nicole Zmuda, Advisor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Doctoral Scholarship</a:t>
            </a:r>
            <a:endParaRPr lang="en-US" sz="1800" b="1" dirty="0">
              <a:solidFill>
                <a:srgbClr val="000099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(1) Dr. Marya Wright, University of Southern California, Dr. Suh Chen Hsiao,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(2) Chisom E. </a:t>
            </a:r>
            <a:r>
              <a:rPr lang="en-US" sz="1800" b="1" dirty="0" err="1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Enujioke</a:t>
            </a: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Capella University, Dr. Addie McCafferty, Advisor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(3) Sarah Elizabeth Garza-Levitt, University of Utah, Dr. </a:t>
            </a:r>
            <a:r>
              <a:rPr lang="de-DE" sz="1800" b="1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Jason Castillo, Advisor</a:t>
            </a:r>
            <a:endParaRPr lang="en-US" sz="1800" b="1" i="0" dirty="0">
              <a:solidFill>
                <a:srgbClr val="000099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7609BE0D-6DBC-FEAD-E70B-2ED35EC05A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Service Award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607785"/>
            <a:ext cx="11588791" cy="506094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i="0" u="sng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: recognize and reward chapters for outstanding service</a:t>
            </a:r>
          </a:p>
          <a:p>
            <a:pPr marL="0" indent="0">
              <a:buNone/>
            </a:pP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 registered and in good standing with Phi Alpha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0099"/>
                </a:solidFill>
                <a:latin typeface="Open Sans"/>
              </a:rPr>
              <a:t>All work described must have been completed by Phi Alpha members during previous 12 months (June 1</a:t>
            </a:r>
            <a:r>
              <a:rPr lang="en-US" sz="18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800" b="1" dirty="0">
                <a:solidFill>
                  <a:srgbClr val="000099"/>
                </a:solidFill>
                <a:latin typeface="Open Sans"/>
              </a:rPr>
              <a:t> – May 31</a:t>
            </a:r>
            <a:r>
              <a:rPr lang="en-US" sz="18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800" b="1" dirty="0">
                <a:solidFill>
                  <a:srgbClr val="000099"/>
                </a:solidFill>
                <a:latin typeface="Open Sans"/>
              </a:rPr>
              <a:t>)</a:t>
            </a:r>
          </a:p>
          <a:p>
            <a:pPr marL="0" indent="0">
              <a:buNone/>
            </a:pP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Awards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Four awards of $500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Plaque</a:t>
            </a: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Award winners are announced Sept 1</a:t>
            </a:r>
            <a:r>
              <a:rPr kumimoji="0" lang="en-US" sz="1900" b="1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9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wards are given directly to chapters </a:t>
            </a:r>
          </a:p>
          <a:p>
            <a:pPr marL="0" indent="0">
              <a:buNone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8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Service Award</a:t>
            </a:r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(continued)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710"/>
            <a:ext cx="11183912" cy="45691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promotes scholarship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promotes social work profession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promotes service/humanitarian goals/ideals in community/university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furthers mission of Phi Alpha/chapter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u="sng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submission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are submitted through a link on the Phi Alpha website under the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page: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https://phialpha.org/programs/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application to be completed by student officer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pplication deadline is 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May 31</a:t>
            </a:r>
            <a:r>
              <a:rPr lang="en-US" sz="24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4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endParaRPr lang="en-US" sz="2000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4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C47527-BD53-E28B-16A8-6BE414EF5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957C149A-6BDD-13A0-B8DE-1AB0883B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Service Award</a:t>
            </a:r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winners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69095115-4821-3F99-D7FA-9CACA799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710"/>
            <a:ext cx="11183912" cy="4569178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buNone/>
            </a:pPr>
            <a:endParaRPr lang="en-US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King University, Dr. Jodi Helbert, Advisor </a:t>
            </a:r>
            <a:endParaRPr lang="en-US" b="1" dirty="0">
              <a:solidFill>
                <a:srgbClr val="000099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 of Southern California, Dr. Suh Chen Hsiao, Advisor</a:t>
            </a:r>
            <a:endParaRPr lang="en-US" b="1" dirty="0">
              <a:solidFill>
                <a:srgbClr val="000099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Western Illinois University, Karen </a:t>
            </a:r>
            <a:r>
              <a:rPr lang="en-US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Zellmann</a:t>
            </a:r>
            <a:r>
              <a:rPr lang="en-US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Advisor  </a:t>
            </a:r>
            <a:endParaRPr lang="en-US" b="1" dirty="0">
              <a:solidFill>
                <a:srgbClr val="000099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3343D29-814C-DBF8-0F47-7A1A6CDEF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4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5158</TotalTime>
  <Words>1765</Words>
  <Application>Microsoft Office PowerPoint</Application>
  <PresentationFormat>Widescreen</PresentationFormat>
  <Paragraphs>275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Open Sans</vt:lpstr>
      <vt:lpstr>Times New Roman</vt:lpstr>
      <vt:lpstr>Wingdings</vt:lpstr>
      <vt:lpstr>Office Theme</vt:lpstr>
      <vt:lpstr>Phi Alpha Award Programs</vt:lpstr>
      <vt:lpstr>Awards, Scholarships, &amp; Grants</vt:lpstr>
      <vt:lpstr>Competitive award program application submissions</vt:lpstr>
      <vt:lpstr>BSW, MSW, PhD/DSW Scholarship programs</vt:lpstr>
      <vt:lpstr>Scholarship programs application</vt:lpstr>
      <vt:lpstr>2023-2024 Scholarship winners</vt:lpstr>
      <vt:lpstr>Chapter Service Award</vt:lpstr>
      <vt:lpstr>Chapter Service Award (continued) </vt:lpstr>
      <vt:lpstr>Chapter Service Award winners </vt:lpstr>
      <vt:lpstr>Advisor of the Year</vt:lpstr>
      <vt:lpstr>Advisor of the Year application</vt:lpstr>
      <vt:lpstr>Advisor of the Year</vt:lpstr>
      <vt:lpstr>Student Leadership Award Program</vt:lpstr>
      <vt:lpstr>Student Leadership Award application</vt:lpstr>
      <vt:lpstr>Student Leadership Award winners</vt:lpstr>
      <vt:lpstr>Judging competitive programs  </vt:lpstr>
      <vt:lpstr>Scoring competitive programs  </vt:lpstr>
      <vt:lpstr>Chapter Grants program</vt:lpstr>
      <vt:lpstr>Chapter Grants application</vt:lpstr>
      <vt:lpstr>Chapter Grants conditions</vt:lpstr>
      <vt:lpstr>Chapter Grant activity report </vt:lpstr>
      <vt:lpstr>Chapter Grant winners </vt:lpstr>
      <vt:lpstr>Student Membership Support </vt:lpstr>
      <vt:lpstr>Chapter Support program  </vt:lpstr>
      <vt:lpstr>Application processes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Alpha Awards &amp; Scholarships</dc:title>
  <dc:creator>Cherry, Donna Jean</dc:creator>
  <cp:lastModifiedBy>Baggett, Paul David</cp:lastModifiedBy>
  <cp:revision>138</cp:revision>
  <cp:lastPrinted>2024-11-19T22:28:27Z</cp:lastPrinted>
  <dcterms:created xsi:type="dcterms:W3CDTF">2021-02-23T12:41:35Z</dcterms:created>
  <dcterms:modified xsi:type="dcterms:W3CDTF">2024-11-22T22:34:08Z</dcterms:modified>
</cp:coreProperties>
</file>