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91" r:id="rId4"/>
    <p:sldId id="299" r:id="rId5"/>
    <p:sldId id="272" r:id="rId6"/>
    <p:sldId id="287" r:id="rId7"/>
    <p:sldId id="274" r:id="rId8"/>
    <p:sldId id="275" r:id="rId9"/>
    <p:sldId id="300" r:id="rId10"/>
    <p:sldId id="263" r:id="rId11"/>
    <p:sldId id="305" r:id="rId12"/>
    <p:sldId id="307" r:id="rId13"/>
    <p:sldId id="309" r:id="rId14"/>
    <p:sldId id="270" r:id="rId15"/>
    <p:sldId id="310" r:id="rId16"/>
    <p:sldId id="289" r:id="rId17"/>
    <p:sldId id="311" r:id="rId18"/>
    <p:sldId id="302" r:id="rId19"/>
    <p:sldId id="264" r:id="rId20"/>
    <p:sldId id="266" r:id="rId21"/>
    <p:sldId id="269" r:id="rId22"/>
    <p:sldId id="312" r:id="rId23"/>
    <p:sldId id="261" r:id="rId24"/>
    <p:sldId id="262" r:id="rId25"/>
    <p:sldId id="290" r:id="rId26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4670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1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83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6F758-1206-4787-8257-C5E7158F07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A648F1-778F-461B-9B92-C44430B02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FE6738-7426-414F-B379-C9C49357E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2A9A-ECDA-4624-AF0E-18C3B1EF1F2F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76EA73-6693-48ED-A7CD-378E2DBCC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F82B32-D347-4673-BC87-E7B660D0A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5C38-60E4-4AA4-AE3B-1644C5267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286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A47E4-E322-49D2-9618-015945AFE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1CB6EC-74F0-4E66-B5B2-B35BBE01C1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6BE47A-7A3D-4524-9AA3-14D62C096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2A9A-ECDA-4624-AF0E-18C3B1EF1F2F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7232B6-0E34-4A44-B6C6-AB017C298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B0C30-A50B-482D-A886-6AA63C254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5C38-60E4-4AA4-AE3B-1644C5267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684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8BDF5A-534B-4F3D-9B07-4E5E897B59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9E0A48-BA22-49BC-988B-28F89F108A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603654-5519-4F39-8221-B23CE9B41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2A9A-ECDA-4624-AF0E-18C3B1EF1F2F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5E03C9-C88A-4295-9BEA-0D0A56149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BF09B7-7DDC-4991-9D30-A0B88DE74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5C38-60E4-4AA4-AE3B-1644C5267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093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6704C-27A1-48BF-A490-4120428AA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749BAB-29F8-4B4E-AEC2-D8738CD7F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7BD72-0373-4043-92D4-8831C7BC7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2A9A-ECDA-4624-AF0E-18C3B1EF1F2F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815F5D-1E82-46A0-85BD-3E679D1D4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52AACC-42BE-4979-9250-B2B3EBA3B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5C38-60E4-4AA4-AE3B-1644C5267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852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7E52A-EE1D-4D9B-BA63-3FF7C58C8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7207F0-7660-40C3-B80A-F5171D68A1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CE207-FB85-4F34-AE6C-1BD469B7C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2A9A-ECDA-4624-AF0E-18C3B1EF1F2F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B59716-CE60-4268-829E-DD1322724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B602A-AF28-413B-8B0D-36DB497EF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5C38-60E4-4AA4-AE3B-1644C5267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092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A2B51-088A-423B-A3BE-6B2CCFB9A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250874-3C59-4C7B-BF80-04F502683E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7AE797-46AF-4050-80B6-8ED71162CB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BD2696-D9F2-4474-8656-793ECEF26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2A9A-ECDA-4624-AF0E-18C3B1EF1F2F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5BF83D-2B39-410B-9C98-BBE60E292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FE209C-6525-46A5-9DB9-DC7C6F212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5C38-60E4-4AA4-AE3B-1644C5267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857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4FCCD-5437-4C7E-B293-801C8E316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5DC7E8-0D9A-458D-B8A3-31565F6ADC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0BFD5F-F3DD-4BAD-ACAB-8B0BE202E5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763FE2-EE04-4C50-B21F-91A25EE8E3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9DAC44-6909-45C8-BE8C-5D91903EC3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C4A1AF-0D82-4E99-B45A-D9557C86A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2A9A-ECDA-4624-AF0E-18C3B1EF1F2F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CAFCE8-E106-40CB-BCEB-CAC463969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736FA3-03AD-4216-A1DB-6D85527AD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5C38-60E4-4AA4-AE3B-1644C5267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310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96CAC-B819-4679-A9FD-58195111C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8ED35E-43A9-473E-8543-C30616523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2A9A-ECDA-4624-AF0E-18C3B1EF1F2F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A0FA60-4037-4899-A00E-913BBB0EC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6D7052-9D1B-4525-91BC-BAD630A21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5C38-60E4-4AA4-AE3B-1644C5267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823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70D20A-9840-4C10-9B2A-6B392C275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2A9A-ECDA-4624-AF0E-18C3B1EF1F2F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0FBED8-D4C9-41A5-AF5B-CC1FC373B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D3B749-8B4E-4AAE-B7CD-D81DF3CF8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5C38-60E4-4AA4-AE3B-1644C5267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164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D7D4A-E990-44A0-9548-9E46296F0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B1D2F-56D2-4DEB-8192-EE412015D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C5D15A-867C-4022-9D61-19DB240A6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0E9D2B-1038-45D8-965F-988AD8ACA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2A9A-ECDA-4624-AF0E-18C3B1EF1F2F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1B52DB-3795-43A2-9E08-AB45A1763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23BA99-692B-4306-B38D-F5DE4F1D8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5C38-60E4-4AA4-AE3B-1644C5267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829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99150-C9ED-4339-AF62-221311D23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0D6C2B-9D3A-45DE-8433-D55D998C0D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23EC1A-69C6-47D2-A753-6D78CE225A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CF7AB7-B192-4530-BA18-54A412A3F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2A9A-ECDA-4624-AF0E-18C3B1EF1F2F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37DD30-BB74-4F73-ADC1-AA5D8AB2A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07A77B-28A7-4B44-819D-6C2FB8924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5C38-60E4-4AA4-AE3B-1644C5267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637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6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AE48C2-E3B7-49E2-AFEC-141AA6D23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5DC8D3-035D-4055-A332-A715A3478F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5C9CD-E84A-4C73-A6A2-D85A0F1D7D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32A9A-ECDA-4624-AF0E-18C3B1EF1F2F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CF503-F7E9-4F47-9739-E6BCC74F64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1F05BB-6389-4F0A-A64D-FF14D07A83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25C38-60E4-4AA4-AE3B-1644C5267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063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phialpha.org/programs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phialpha.org/programs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mailto:phialphainfo@etsu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mailto:phialphainfo@etsu.edu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mailto:phialphainfo@etsu.edu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phialpha.org/programs/" TargetMode="External"/><Relationship Id="rId2" Type="http://schemas.openxmlformats.org/officeDocument/2006/relationships/hyperlink" Target="https://phialpha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hyperlink" Target="mailto:phialphainfo@etsu.edu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hialpha.org/programs/" TargetMode="External"/><Relationship Id="rId2" Type="http://schemas.openxmlformats.org/officeDocument/2006/relationships/hyperlink" Target="https://phialpha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g"/><Relationship Id="rId5" Type="http://schemas.openxmlformats.org/officeDocument/2006/relationships/hyperlink" Target="https://www.ardensolutions.com/" TargetMode="External"/><Relationship Id="rId4" Type="http://schemas.openxmlformats.org/officeDocument/2006/relationships/hyperlink" Target="https://proposalspace.com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phialpha.org/program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phialpha.org/programs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6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8176B-7088-4122-A280-981DB1A07A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63899" y="-257065"/>
            <a:ext cx="6441222" cy="2871604"/>
          </a:xfrm>
          <a:noFill/>
        </p:spPr>
        <p:txBody>
          <a:bodyPr>
            <a:normAutofit/>
          </a:bodyPr>
          <a:lstStyle/>
          <a:p>
            <a:pPr algn="l"/>
            <a:r>
              <a:rPr lang="en-US" sz="5400" b="1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Phi Alpha Award Programs</a:t>
            </a:r>
            <a:endParaRPr lang="en-US" sz="5400" b="1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3CDA1B-BADF-4F3B-BF3F-73F607D4B9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49759" y="3511687"/>
            <a:ext cx="6596205" cy="2706234"/>
          </a:xfrm>
          <a:noFill/>
        </p:spPr>
        <p:txBody>
          <a:bodyPr>
            <a:normAutofit fontScale="92500" lnSpcReduction="20000"/>
          </a:bodyPr>
          <a:lstStyle/>
          <a:p>
            <a:pPr algn="l"/>
            <a:r>
              <a:rPr lang="en-US" b="1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Paul Baggett, PhD, LCSW</a:t>
            </a:r>
          </a:p>
          <a:p>
            <a:pPr algn="l"/>
            <a:r>
              <a:rPr lang="en-US" b="1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Executive Director</a:t>
            </a:r>
          </a:p>
          <a:p>
            <a:pPr algn="l"/>
            <a:r>
              <a:rPr lang="en-US" b="1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Phi Alpha Honor Society </a:t>
            </a:r>
          </a:p>
          <a:p>
            <a:pPr algn="l"/>
            <a:r>
              <a:rPr lang="en-US" b="1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Professor Emeritus</a:t>
            </a:r>
          </a:p>
          <a:p>
            <a:pPr algn="l"/>
            <a:r>
              <a:rPr lang="en-US" b="1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East Tennessee State University</a:t>
            </a:r>
          </a:p>
          <a:p>
            <a:pPr algn="l"/>
            <a:r>
              <a:rPr lang="en-US" b="1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                                                                                             </a:t>
            </a:r>
          </a:p>
          <a:p>
            <a:pPr algn="l"/>
            <a:r>
              <a:rPr lang="en-US" b="1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                      November 20, 2024</a:t>
            </a:r>
            <a:endParaRPr lang="en-US" b="1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07744A9-B1DD-4F76-B3B2-02A51E6DF4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636008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28">
            <a:extLst>
              <a:ext uri="{FF2B5EF4-FFF2-40B4-BE49-F238E27FC236}">
                <a16:creationId xmlns:a16="http://schemas.microsoft.com/office/drawing/2014/main" id="{09F52C97-D8A0-4C58-9D04-B8733EE38B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036" y="644333"/>
            <a:ext cx="3343935" cy="556933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F10EFFE6-B4B1-4918-8FC1-C517D189C43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61"/>
          <a:stretch/>
        </p:blipFill>
        <p:spPr>
          <a:xfrm>
            <a:off x="809243" y="809244"/>
            <a:ext cx="3017520" cy="523951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075491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01AFBC13-FF69-411D-9917-F66D5A2ED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310" y="365125"/>
            <a:ext cx="8798490" cy="1325563"/>
          </a:xfrm>
        </p:spPr>
        <p:txBody>
          <a:bodyPr>
            <a:normAutofit/>
          </a:bodyPr>
          <a:lstStyle/>
          <a:p>
            <a:r>
              <a:rPr lang="en-US" sz="3600" b="1" i="0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Advisor of the Year</a:t>
            </a:r>
            <a:endParaRPr lang="en-US" sz="3200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Content Placeholder 8">
            <a:extLst>
              <a:ext uri="{FF2B5EF4-FFF2-40B4-BE49-F238E27FC236}">
                <a16:creationId xmlns:a16="http://schemas.microsoft.com/office/drawing/2014/main" id="{B18516A5-3170-49B8-88CE-772A7BB56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624" y="1607784"/>
            <a:ext cx="10884109" cy="462633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b="1" u="sng" dirty="0">
              <a:solidFill>
                <a:srgbClr val="000099"/>
              </a:solidFill>
              <a:latin typeface="Open Sans"/>
            </a:endParaRPr>
          </a:p>
          <a:p>
            <a:pPr marL="0" indent="0">
              <a:buNone/>
            </a:pPr>
            <a:r>
              <a:rPr lang="en-US" sz="2400" b="1" u="sng" dirty="0">
                <a:solidFill>
                  <a:srgbClr val="000099"/>
                </a:solidFill>
                <a:latin typeface="Open Sans"/>
              </a:rPr>
              <a:t>Intent</a:t>
            </a:r>
            <a:r>
              <a:rPr lang="en-US" sz="2400" b="1" dirty="0">
                <a:solidFill>
                  <a:srgbClr val="000099"/>
                </a:solidFill>
                <a:latin typeface="Open Sans"/>
              </a:rPr>
              <a:t>: to r</a:t>
            </a:r>
            <a:r>
              <a:rPr lang="en-US" sz="2400" b="1" i="0" dirty="0">
                <a:solidFill>
                  <a:srgbClr val="000099"/>
                </a:solidFill>
                <a:effectLst/>
                <a:latin typeface="Open Sans"/>
              </a:rPr>
              <a:t>ecognize outstanding contributions of chapter advisors </a:t>
            </a:r>
          </a:p>
          <a:p>
            <a:pPr marL="0" indent="0">
              <a:buNone/>
            </a:pPr>
            <a:endParaRPr lang="en-US" sz="2400" b="1" i="0" dirty="0">
              <a:solidFill>
                <a:srgbClr val="000099"/>
              </a:solidFill>
              <a:effectLst/>
              <a:latin typeface="Open Sans"/>
            </a:endParaRPr>
          </a:p>
          <a:p>
            <a:pPr marL="0" indent="0">
              <a:buNone/>
            </a:pPr>
            <a:r>
              <a:rPr lang="en-US" sz="2400" b="1" u="sng" dirty="0">
                <a:solidFill>
                  <a:srgbClr val="000099"/>
                </a:solidFill>
                <a:latin typeface="Open Sans"/>
              </a:rPr>
              <a:t>Eligibility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0099"/>
                </a:solidFill>
                <a:latin typeface="Open Sans"/>
              </a:rPr>
              <a:t>Current advisor who has served in good standing for at least one year</a:t>
            </a:r>
          </a:p>
          <a:p>
            <a:pPr marL="0" indent="0">
              <a:buNone/>
            </a:pPr>
            <a:endParaRPr lang="en-US" sz="2400" b="1" u="sng" dirty="0">
              <a:solidFill>
                <a:srgbClr val="000099"/>
              </a:solidFill>
              <a:latin typeface="Open Sans"/>
            </a:endParaRPr>
          </a:p>
          <a:p>
            <a:pPr marL="0" indent="0">
              <a:buNone/>
            </a:pPr>
            <a:r>
              <a:rPr lang="en-US" sz="2400" b="1" u="sng" dirty="0">
                <a:solidFill>
                  <a:srgbClr val="000099"/>
                </a:solidFill>
                <a:latin typeface="Open Sans"/>
              </a:rPr>
              <a:t>Award</a:t>
            </a:r>
          </a:p>
          <a:p>
            <a:pPr marL="0" indent="0">
              <a:buNone/>
            </a:pPr>
            <a:r>
              <a:rPr lang="en-US" sz="2400" b="1" i="0" dirty="0">
                <a:solidFill>
                  <a:srgbClr val="000099"/>
                </a:solidFill>
                <a:effectLst/>
                <a:latin typeface="Open Sans"/>
              </a:rPr>
              <a:t>Plaque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0099"/>
                </a:solidFill>
                <a:latin typeface="Open Sans"/>
              </a:rPr>
              <a:t>Award is announced September 1</a:t>
            </a:r>
            <a:r>
              <a:rPr lang="en-US" sz="2400" b="1" baseline="30000" dirty="0">
                <a:solidFill>
                  <a:srgbClr val="000099"/>
                </a:solidFill>
                <a:latin typeface="Open Sans"/>
              </a:rPr>
              <a:t>st</a:t>
            </a:r>
            <a:r>
              <a:rPr lang="en-US" sz="2400" b="1" dirty="0">
                <a:solidFill>
                  <a:srgbClr val="000099"/>
                </a:solidFill>
                <a:latin typeface="Open Sans"/>
              </a:rPr>
              <a:t> </a:t>
            </a:r>
            <a:endParaRPr lang="en-US" sz="2400" b="1" i="0" dirty="0">
              <a:solidFill>
                <a:srgbClr val="000099"/>
              </a:solidFill>
              <a:effectLst/>
              <a:latin typeface="Open Sans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000" dirty="0"/>
          </a:p>
        </p:txBody>
      </p:sp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EB63B165-510F-4513-87D5-A91DBBFCDD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6" r="4325"/>
          <a:stretch/>
        </p:blipFill>
        <p:spPr>
          <a:xfrm>
            <a:off x="1475316" y="189270"/>
            <a:ext cx="735365" cy="141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430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01AFBC13-FF69-411D-9917-F66D5A2ED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310" y="365125"/>
            <a:ext cx="8798490" cy="1325563"/>
          </a:xfrm>
        </p:spPr>
        <p:txBody>
          <a:bodyPr>
            <a:normAutofit/>
          </a:bodyPr>
          <a:lstStyle/>
          <a:p>
            <a:r>
              <a:rPr lang="en-US" sz="3600" b="1" i="0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Advisor of the Year application</a:t>
            </a:r>
            <a:endParaRPr lang="en-US" sz="3200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Content Placeholder 8">
            <a:extLst>
              <a:ext uri="{FF2B5EF4-FFF2-40B4-BE49-F238E27FC236}">
                <a16:creationId xmlns:a16="http://schemas.microsoft.com/office/drawing/2014/main" id="{B18516A5-3170-49B8-88CE-772A7BB56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624" y="1607784"/>
            <a:ext cx="10884109" cy="4626332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400" b="1" i="0" u="sng" dirty="0">
                <a:solidFill>
                  <a:srgbClr val="000099"/>
                </a:solidFill>
                <a:effectLst/>
                <a:latin typeface="Open Sans"/>
              </a:rPr>
              <a:t>Application content</a:t>
            </a:r>
            <a:r>
              <a:rPr lang="en-US" sz="2400" b="1" u="sng" dirty="0">
                <a:solidFill>
                  <a:srgbClr val="000099"/>
                </a:solidFill>
                <a:latin typeface="Open Sans"/>
              </a:rPr>
              <a:t> focus/</a:t>
            </a:r>
            <a:r>
              <a:rPr lang="en-US" sz="2400" b="1" i="0" u="sng" dirty="0">
                <a:solidFill>
                  <a:srgbClr val="000099"/>
                </a:solidFill>
                <a:effectLst/>
                <a:latin typeface="Open Sans"/>
              </a:rPr>
              <a:t>fields</a:t>
            </a:r>
            <a:endParaRPr lang="en-US" sz="2400" b="1" u="sng" dirty="0">
              <a:solidFill>
                <a:srgbClr val="000099"/>
              </a:solidFill>
              <a:latin typeface="Open Sans"/>
            </a:endParaRPr>
          </a:p>
          <a:p>
            <a:pPr marL="514350" indent="-514350">
              <a:spcBef>
                <a:spcPts val="600"/>
              </a:spcBef>
              <a:buAutoNum type="arabicParenBoth"/>
            </a:pPr>
            <a:r>
              <a:rPr lang="en-US" sz="2400" b="1" dirty="0">
                <a:solidFill>
                  <a:srgbClr val="000099"/>
                </a:solidFill>
                <a:latin typeface="Open Sans"/>
              </a:rPr>
              <a:t>advisor service</a:t>
            </a:r>
          </a:p>
          <a:p>
            <a:pPr marL="514350" indent="-514350">
              <a:spcBef>
                <a:spcPts val="600"/>
              </a:spcBef>
              <a:buAutoNum type="arabicParenBoth"/>
            </a:pPr>
            <a:r>
              <a:rPr lang="en-US" sz="2400" b="1" dirty="0">
                <a:solidFill>
                  <a:srgbClr val="000099"/>
                </a:solidFill>
                <a:latin typeface="Open Sans"/>
              </a:rPr>
              <a:t>modeling professional behavior</a:t>
            </a:r>
          </a:p>
          <a:p>
            <a:pPr marL="514350" indent="-514350">
              <a:spcBef>
                <a:spcPts val="600"/>
              </a:spcBef>
              <a:buAutoNum type="arabicParenBoth"/>
            </a:pPr>
            <a:r>
              <a:rPr lang="en-US" sz="2400" b="1" dirty="0">
                <a:solidFill>
                  <a:srgbClr val="000099"/>
                </a:solidFill>
                <a:latin typeface="Open Sans"/>
              </a:rPr>
              <a:t>commitment to students/chapter</a:t>
            </a:r>
          </a:p>
          <a:p>
            <a:pPr marL="514350" indent="-514350">
              <a:spcBef>
                <a:spcPts val="600"/>
              </a:spcBef>
              <a:buAutoNum type="arabicParenBoth"/>
            </a:pPr>
            <a:r>
              <a:rPr lang="en-US" sz="2400" b="1" dirty="0">
                <a:solidFill>
                  <a:srgbClr val="000099"/>
                </a:solidFill>
                <a:latin typeface="Open Sans"/>
              </a:rPr>
              <a:t>supplemental information</a:t>
            </a:r>
          </a:p>
          <a:p>
            <a:pPr marL="457200" lvl="1" indent="0">
              <a:spcBef>
                <a:spcPts val="600"/>
              </a:spcBef>
              <a:buNone/>
            </a:pPr>
            <a:endParaRPr lang="en-US" b="1" i="0" dirty="0">
              <a:solidFill>
                <a:srgbClr val="000099"/>
              </a:solidFill>
              <a:effectLst/>
              <a:latin typeface="Open Sans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400" b="1" u="sng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Application submission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applications are submitted through a link on the Phi Alpha website under the</a:t>
            </a:r>
            <a:r>
              <a:rPr lang="en-US" sz="2400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PROGRAMS</a:t>
            </a:r>
            <a:r>
              <a:rPr lang="en-US" sz="2400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page: </a:t>
            </a: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https://phialpha.org/programs/</a:t>
            </a: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0099"/>
                </a:solidFill>
                <a:latin typeface="Open Sans"/>
              </a:rPr>
              <a:t>application to be completed by student officer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0099"/>
                </a:solidFill>
                <a:latin typeface="Open Sans"/>
              </a:rPr>
              <a:t>a</a:t>
            </a:r>
            <a:r>
              <a:rPr lang="en-US" sz="2400" b="1" i="0" dirty="0">
                <a:solidFill>
                  <a:srgbClr val="000099"/>
                </a:solidFill>
                <a:effectLst/>
                <a:latin typeface="Open Sans"/>
              </a:rPr>
              <a:t>pplication deadline is </a:t>
            </a:r>
            <a:r>
              <a:rPr lang="en-US" sz="2400" b="1" dirty="0">
                <a:solidFill>
                  <a:srgbClr val="000099"/>
                </a:solidFill>
                <a:latin typeface="Open Sans"/>
              </a:rPr>
              <a:t>May 31</a:t>
            </a:r>
            <a:r>
              <a:rPr lang="en-US" sz="2400" b="1" baseline="30000" dirty="0">
                <a:solidFill>
                  <a:srgbClr val="000099"/>
                </a:solidFill>
                <a:latin typeface="Open Sans"/>
              </a:rPr>
              <a:t>st</a:t>
            </a:r>
            <a:endParaRPr lang="en-US" sz="2400" b="1" dirty="0">
              <a:solidFill>
                <a:srgbClr val="000099"/>
              </a:solidFill>
              <a:latin typeface="Open Sans"/>
            </a:endParaRPr>
          </a:p>
          <a:p>
            <a:pPr marL="0" indent="0">
              <a:spcBef>
                <a:spcPts val="600"/>
              </a:spcBef>
              <a:buNone/>
            </a:pPr>
            <a:endParaRPr lang="en-US" sz="2000" dirty="0"/>
          </a:p>
          <a:p>
            <a:pPr>
              <a:buFont typeface="Wingdings" panose="05000000000000000000" pitchFamily="2" charset="2"/>
              <a:buChar char="Ø"/>
            </a:pPr>
            <a:endParaRPr lang="en-US" sz="2000" dirty="0"/>
          </a:p>
        </p:txBody>
      </p:sp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EB63B165-510F-4513-87D5-A91DBBFCDD3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6" r="4325"/>
          <a:stretch/>
        </p:blipFill>
        <p:spPr>
          <a:xfrm>
            <a:off x="1475316" y="189270"/>
            <a:ext cx="735365" cy="141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6119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01AFBC13-FF69-411D-9917-F66D5A2ED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310" y="365125"/>
            <a:ext cx="8798490" cy="1325563"/>
          </a:xfrm>
        </p:spPr>
        <p:txBody>
          <a:bodyPr>
            <a:normAutofit/>
          </a:bodyPr>
          <a:lstStyle/>
          <a:p>
            <a:r>
              <a:rPr lang="en-US" sz="3600" b="1" i="0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Advisor of the Year</a:t>
            </a:r>
            <a:endParaRPr lang="en-US" sz="3600" b="1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Content Placeholder 8">
            <a:extLst>
              <a:ext uri="{FF2B5EF4-FFF2-40B4-BE49-F238E27FC236}">
                <a16:creationId xmlns:a16="http://schemas.microsoft.com/office/drawing/2014/main" id="{B18516A5-3170-49B8-88CE-772A7BB56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624" y="1607784"/>
            <a:ext cx="10884109" cy="462633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3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rgbClr val="00009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 Jodi </a:t>
            </a:r>
            <a:r>
              <a:rPr lang="en-US" sz="3600" b="1" dirty="0" err="1">
                <a:solidFill>
                  <a:srgbClr val="00009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Helbert</a:t>
            </a:r>
            <a:r>
              <a:rPr lang="en-US" sz="3600" b="1" dirty="0">
                <a:solidFill>
                  <a:srgbClr val="00009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King </a:t>
            </a:r>
            <a:r>
              <a:rPr lang="en-US" sz="3600" b="1" dirty="0">
                <a:solidFill>
                  <a:srgbClr val="0000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en-US" sz="3600" b="1" dirty="0">
                <a:solidFill>
                  <a:srgbClr val="00009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niversity</a:t>
            </a:r>
            <a:endParaRPr lang="en-US" sz="3600" b="1" dirty="0">
              <a:solidFill>
                <a:srgbClr val="00009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000" dirty="0"/>
          </a:p>
        </p:txBody>
      </p:sp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EB63B165-510F-4513-87D5-A91DBBFCDD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6" r="4325"/>
          <a:stretch/>
        </p:blipFill>
        <p:spPr>
          <a:xfrm>
            <a:off x="1475316" y="189270"/>
            <a:ext cx="735365" cy="141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3996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01AFBC13-FF69-411D-9917-F66D5A2ED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310" y="365125"/>
            <a:ext cx="8798490" cy="1325563"/>
          </a:xfrm>
        </p:spPr>
        <p:txBody>
          <a:bodyPr>
            <a:normAutofit/>
          </a:bodyPr>
          <a:lstStyle/>
          <a:p>
            <a:r>
              <a:rPr lang="en-US" sz="3600" b="1" i="0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Student Leadership Award Program</a:t>
            </a:r>
            <a:endParaRPr lang="en-US" sz="3200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Content Placeholder 8">
            <a:extLst>
              <a:ext uri="{FF2B5EF4-FFF2-40B4-BE49-F238E27FC236}">
                <a16:creationId xmlns:a16="http://schemas.microsoft.com/office/drawing/2014/main" id="{B18516A5-3170-49B8-88CE-772A7BB56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6543"/>
            <a:ext cx="10344462" cy="462633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i="0" u="sng" dirty="0">
                <a:solidFill>
                  <a:srgbClr val="000099"/>
                </a:solidFill>
                <a:effectLst/>
                <a:latin typeface="Open Sans"/>
              </a:rPr>
              <a:t>Intent</a:t>
            </a:r>
            <a:r>
              <a:rPr lang="en-US" sz="2000" b="0" i="0" dirty="0">
                <a:solidFill>
                  <a:srgbClr val="000099"/>
                </a:solidFill>
                <a:effectLst/>
                <a:latin typeface="Open Sans"/>
              </a:rPr>
              <a:t>: </a:t>
            </a:r>
            <a:r>
              <a:rPr lang="en-US" sz="2000" b="1" i="0" dirty="0">
                <a:solidFill>
                  <a:srgbClr val="000099"/>
                </a:solidFill>
                <a:effectLst/>
                <a:latin typeface="Open Sans"/>
              </a:rPr>
              <a:t>recognize and promote outstanding student leadership consistent with ideals and mission of Phi Alpha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b="1" i="0" dirty="0">
              <a:solidFill>
                <a:srgbClr val="000099"/>
              </a:solidFill>
              <a:effectLst/>
              <a:latin typeface="Open Sans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u="sng" dirty="0" err="1">
                <a:solidFill>
                  <a:srgbClr val="000099"/>
                </a:solidFill>
                <a:latin typeface="Open Sans"/>
              </a:rPr>
              <a:t>Eligibilty</a:t>
            </a:r>
            <a:endParaRPr lang="en-US" sz="2000" b="1" u="sng" dirty="0">
              <a:solidFill>
                <a:srgbClr val="000099"/>
              </a:solidFill>
              <a:latin typeface="Open Sans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en-US" sz="2000" b="1" dirty="0">
                <a:solidFill>
                  <a:srgbClr val="000099"/>
                </a:solidFill>
                <a:effectLst/>
                <a:latin typeface="Open Sans"/>
              </a:rPr>
              <a:t>Phi Alpha currently enrolled student member in good standing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All activities described must have been completed while a Phi Alpha member and reflect leadership in Phi Alpha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b="1" i="0" u="sng" dirty="0">
              <a:solidFill>
                <a:srgbClr val="000099"/>
              </a:solidFill>
              <a:effectLst/>
              <a:latin typeface="Open Sans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i="0" u="sng" dirty="0">
                <a:solidFill>
                  <a:srgbClr val="000099"/>
                </a:solidFill>
                <a:effectLst/>
                <a:latin typeface="Open Sans"/>
              </a:rPr>
              <a:t>Awards</a:t>
            </a:r>
            <a:endParaRPr lang="en-US" sz="2000" b="1" i="0" dirty="0">
              <a:solidFill>
                <a:srgbClr val="000099"/>
              </a:solidFill>
              <a:effectLst/>
              <a:latin typeface="Open Sans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First place $1,000</a:t>
            </a:r>
            <a:r>
              <a:rPr lang="en-US" sz="2000" b="1" i="0" dirty="0">
                <a:solidFill>
                  <a:srgbClr val="000099"/>
                </a:solidFill>
                <a:effectLst/>
                <a:latin typeface="Open Sans"/>
              </a:rPr>
              <a:t> &amp; plaque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Second place $750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i="0" dirty="0">
                <a:solidFill>
                  <a:srgbClr val="000099"/>
                </a:solidFill>
                <a:effectLst/>
                <a:latin typeface="Open Sans"/>
              </a:rPr>
              <a:t>Third place $</a:t>
            </a:r>
            <a:r>
              <a:rPr lang="en-US" sz="2000" b="1" dirty="0">
                <a:solidFill>
                  <a:srgbClr val="000099"/>
                </a:solidFill>
                <a:latin typeface="Open Sans"/>
              </a:rPr>
              <a:t>5</a:t>
            </a:r>
            <a:r>
              <a:rPr lang="en-US" sz="2000" b="1" i="0" dirty="0">
                <a:solidFill>
                  <a:srgbClr val="000099"/>
                </a:solidFill>
                <a:effectLst/>
                <a:latin typeface="Open Sans"/>
              </a:rPr>
              <a:t>00.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b="1" i="0" dirty="0">
              <a:solidFill>
                <a:srgbClr val="000099"/>
              </a:solidFill>
              <a:effectLst/>
              <a:latin typeface="Open Sans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Awards announced Sept 1</a:t>
            </a:r>
            <a:r>
              <a:rPr lang="en-US" sz="2000" b="1" baseline="30000" dirty="0">
                <a:solidFill>
                  <a:srgbClr val="000099"/>
                </a:solidFill>
                <a:latin typeface="Open Sans"/>
              </a:rPr>
              <a:t>st</a:t>
            </a:r>
            <a:endParaRPr lang="en-US" sz="2000" b="1" dirty="0">
              <a:solidFill>
                <a:srgbClr val="000099"/>
              </a:solidFill>
              <a:latin typeface="Open Sans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en-US" sz="2000" b="1" i="0" dirty="0">
                <a:solidFill>
                  <a:srgbClr val="000099"/>
                </a:solidFill>
                <a:effectLst/>
                <a:latin typeface="Open Sans"/>
              </a:rPr>
              <a:t>Funds are sent directly to the student</a:t>
            </a:r>
          </a:p>
        </p:txBody>
      </p:sp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EB63B165-510F-4513-87D5-A91DBBFCDD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6" r="4325"/>
          <a:stretch/>
        </p:blipFill>
        <p:spPr>
          <a:xfrm>
            <a:off x="1475316" y="189270"/>
            <a:ext cx="735365" cy="141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9117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01AFBC13-FF69-411D-9917-F66D5A2ED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310" y="365125"/>
            <a:ext cx="8798490" cy="1325563"/>
          </a:xfrm>
        </p:spPr>
        <p:txBody>
          <a:bodyPr>
            <a:normAutofit/>
          </a:bodyPr>
          <a:lstStyle/>
          <a:p>
            <a:r>
              <a:rPr lang="en-US" sz="3200" b="1" i="0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Student Leadership Award application</a:t>
            </a:r>
            <a:endParaRPr lang="en-US" sz="3200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Content Placeholder 8">
            <a:extLst>
              <a:ext uri="{FF2B5EF4-FFF2-40B4-BE49-F238E27FC236}">
                <a16:creationId xmlns:a16="http://schemas.microsoft.com/office/drawing/2014/main" id="{B18516A5-3170-49B8-88CE-772A7BB56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6543"/>
            <a:ext cx="10344462" cy="462633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b="1" i="0" u="sng" dirty="0">
                <a:solidFill>
                  <a:srgbClr val="000099"/>
                </a:solidFill>
                <a:effectLst/>
                <a:latin typeface="Open Sans"/>
              </a:rPr>
              <a:t>Application conten</a:t>
            </a:r>
            <a:r>
              <a:rPr lang="en-US" sz="2000" b="1" u="sng" dirty="0">
                <a:solidFill>
                  <a:srgbClr val="000099"/>
                </a:solidFill>
                <a:latin typeface="Open Sans"/>
              </a:rPr>
              <a:t>t </a:t>
            </a:r>
            <a:r>
              <a:rPr lang="en-US" sz="2000" b="1" i="0" u="sng" dirty="0">
                <a:solidFill>
                  <a:srgbClr val="000099"/>
                </a:solidFill>
                <a:effectLst/>
                <a:latin typeface="Open Sans"/>
              </a:rPr>
              <a:t>focus/fields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AutoNum type="arabicParenBoth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community service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buAutoNum type="arabicParenBoth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professional service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buAutoNum type="arabicParenBoth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university service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buAutoNum type="arabicParenBoth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commitment (“beyond the call of duty”)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buAutoNum type="arabicParenBoth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impact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2000" b="1" u="sng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b="1" u="sng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Application submission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applications are submitted through a link on the Phi Alpha website under the</a:t>
            </a:r>
            <a:r>
              <a:rPr lang="en-US" sz="2000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0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PROGRAMS</a:t>
            </a:r>
            <a:r>
              <a:rPr lang="en-US" sz="2000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0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page: </a:t>
            </a:r>
            <a:r>
              <a:rPr 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https://phialpha.org/programs/</a:t>
            </a:r>
            <a:r>
              <a:rPr 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application to be completed by Advisor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a</a:t>
            </a:r>
            <a:r>
              <a:rPr lang="en-US" sz="2000" b="1" i="0" dirty="0">
                <a:solidFill>
                  <a:srgbClr val="000099"/>
                </a:solidFill>
                <a:effectLst/>
                <a:latin typeface="Open Sans"/>
              </a:rPr>
              <a:t>pplication deadline is </a:t>
            </a:r>
            <a:r>
              <a:rPr lang="en-US" sz="2000" b="1" dirty="0">
                <a:solidFill>
                  <a:srgbClr val="000099"/>
                </a:solidFill>
                <a:latin typeface="Open Sans"/>
              </a:rPr>
              <a:t>May 31</a:t>
            </a:r>
            <a:r>
              <a:rPr lang="en-US" sz="2000" b="1" baseline="30000" dirty="0">
                <a:solidFill>
                  <a:srgbClr val="000099"/>
                </a:solidFill>
                <a:latin typeface="Open Sans"/>
              </a:rPr>
              <a:t>st</a:t>
            </a:r>
            <a:endParaRPr lang="en-US" sz="2000" b="1" dirty="0">
              <a:solidFill>
                <a:srgbClr val="000099"/>
              </a:solidFill>
              <a:latin typeface="Open Sans"/>
            </a:endParaRPr>
          </a:p>
        </p:txBody>
      </p:sp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EB63B165-510F-4513-87D5-A91DBBFCDD3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6" r="4325"/>
          <a:stretch/>
        </p:blipFill>
        <p:spPr>
          <a:xfrm>
            <a:off x="1475316" y="189270"/>
            <a:ext cx="735365" cy="141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8983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01AFBC13-FF69-411D-9917-F66D5A2ED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310" y="365125"/>
            <a:ext cx="8798490" cy="1325563"/>
          </a:xfrm>
        </p:spPr>
        <p:txBody>
          <a:bodyPr>
            <a:normAutofit/>
          </a:bodyPr>
          <a:lstStyle/>
          <a:p>
            <a:r>
              <a:rPr lang="en-US" sz="3600" b="1" i="0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Student Leadership Award winners</a:t>
            </a:r>
            <a:endParaRPr lang="en-US" sz="3200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Content Placeholder 8">
            <a:extLst>
              <a:ext uri="{FF2B5EF4-FFF2-40B4-BE49-F238E27FC236}">
                <a16:creationId xmlns:a16="http://schemas.microsoft.com/office/drawing/2014/main" id="{B18516A5-3170-49B8-88CE-772A7BB56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6543"/>
            <a:ext cx="10344462" cy="4626332"/>
          </a:xfrm>
        </p:spPr>
        <p:txBody>
          <a:bodyPr>
            <a:noAutofit/>
          </a:bodyPr>
          <a:lstStyle/>
          <a:p>
            <a:pPr marL="514350" marR="0" lvl="0" indent="-5143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arenBoth"/>
            </a:pPr>
            <a:r>
              <a:rPr lang="de-DE" b="1" dirty="0">
                <a:solidFill>
                  <a:srgbClr val="00009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Megan </a:t>
            </a:r>
            <a:r>
              <a:rPr lang="de-DE" b="1" dirty="0" err="1">
                <a:solidFill>
                  <a:srgbClr val="00009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Warshauer</a:t>
            </a:r>
            <a:r>
              <a:rPr lang="de-DE" b="1" dirty="0">
                <a:solidFill>
                  <a:srgbClr val="00009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>
                <a:solidFill>
                  <a:srgbClr val="00009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Fairleigh Dickinson University, Dr. Nicole</a:t>
            </a:r>
          </a:p>
          <a:p>
            <a:pPr marL="0" marR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err="1">
                <a:solidFill>
                  <a:srgbClr val="00009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Zmuda</a:t>
            </a:r>
            <a:r>
              <a:rPr lang="en-US" b="1" dirty="0">
                <a:solidFill>
                  <a:srgbClr val="00009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Advisor</a:t>
            </a:r>
          </a:p>
          <a:p>
            <a:pPr marL="0" marR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b="1" dirty="0">
              <a:solidFill>
                <a:srgbClr val="00009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b="1" dirty="0">
                <a:solidFill>
                  <a:srgbClr val="00009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de-DE" b="1" dirty="0">
                <a:solidFill>
                  <a:srgbClr val="0000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9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en-US" b="1" dirty="0" err="1">
                <a:solidFill>
                  <a:srgbClr val="00009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Marya</a:t>
            </a:r>
            <a:r>
              <a:rPr lang="en-US" b="1" dirty="0">
                <a:solidFill>
                  <a:srgbClr val="00009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Wright, University of Southern California, Dr. Suh Chen Hsiao,</a:t>
            </a:r>
            <a:r>
              <a:rPr lang="en-US" b="1" dirty="0">
                <a:solidFill>
                  <a:srgbClr val="0000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Advisor</a:t>
            </a:r>
          </a:p>
          <a:p>
            <a:pPr marL="0" marR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b="1" dirty="0">
              <a:solidFill>
                <a:srgbClr val="00009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b="1" dirty="0">
                <a:solidFill>
                  <a:srgbClr val="00009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(3) </a:t>
            </a:r>
            <a:r>
              <a:rPr lang="de-DE" b="1" dirty="0" err="1">
                <a:solidFill>
                  <a:srgbClr val="00009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Amari</a:t>
            </a:r>
            <a:r>
              <a:rPr lang="de-DE" b="1" dirty="0">
                <a:solidFill>
                  <a:srgbClr val="00009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de-DE" b="1" dirty="0" err="1">
                <a:solidFill>
                  <a:srgbClr val="00009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Stowers</a:t>
            </a:r>
            <a:r>
              <a:rPr lang="de-DE" b="1" dirty="0">
                <a:solidFill>
                  <a:srgbClr val="00009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Kentucky State University, Dr. Angela Williams, </a:t>
            </a:r>
            <a:r>
              <a:rPr lang="de-DE" b="1" dirty="0" err="1">
                <a:solidFill>
                  <a:srgbClr val="00009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Advisor</a:t>
            </a:r>
            <a:r>
              <a:rPr lang="de-DE" b="1" dirty="0">
                <a:solidFill>
                  <a:srgbClr val="00009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b="1" dirty="0">
              <a:solidFill>
                <a:srgbClr val="000099"/>
              </a:solidFill>
              <a:latin typeface="Open Sans"/>
            </a:endParaRPr>
          </a:p>
        </p:txBody>
      </p:sp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EB63B165-510F-4513-87D5-A91DBBFCDD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6" r="4325"/>
          <a:stretch/>
        </p:blipFill>
        <p:spPr>
          <a:xfrm>
            <a:off x="1475316" y="189270"/>
            <a:ext cx="735365" cy="141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738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ABE45F-D95E-5C5E-AB23-B773D5014A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025EDBB1-5EAE-2745-5D22-C0B18E3FB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310" y="365125"/>
            <a:ext cx="8798490" cy="1325563"/>
          </a:xfrm>
        </p:spPr>
        <p:txBody>
          <a:bodyPr>
            <a:normAutofit/>
          </a:bodyPr>
          <a:lstStyle/>
          <a:p>
            <a:r>
              <a:rPr lang="en-US" sz="3600" b="1" i="0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Judging competitive programs </a:t>
            </a:r>
            <a:r>
              <a:rPr lang="en-US" sz="3600" b="0" i="0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  <a:endParaRPr lang="en-US" sz="3600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Content Placeholder 8">
            <a:extLst>
              <a:ext uri="{FF2B5EF4-FFF2-40B4-BE49-F238E27FC236}">
                <a16:creationId xmlns:a16="http://schemas.microsoft.com/office/drawing/2014/main" id="{54B95D66-B985-35C2-3223-FD84BAEDE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66543"/>
            <a:ext cx="11138941" cy="4310419"/>
          </a:xfrm>
        </p:spPr>
        <p:txBody>
          <a:bodyPr>
            <a:noAutofit/>
          </a:bodyPr>
          <a:lstStyle/>
          <a:p>
            <a:endParaRPr lang="en-US" sz="2800" b="1" dirty="0">
              <a:solidFill>
                <a:srgbClr val="000099"/>
              </a:solidFill>
            </a:endParaRPr>
          </a:p>
          <a:p>
            <a:r>
              <a:rPr lang="en-US" b="1" dirty="0">
                <a:solidFill>
                  <a:srgbClr val="000099"/>
                </a:solidFill>
              </a:rPr>
              <a:t>Chapter </a:t>
            </a:r>
            <a:r>
              <a:rPr lang="en-US" sz="2800" b="1" dirty="0">
                <a:solidFill>
                  <a:srgbClr val="000099"/>
                </a:solidFill>
              </a:rPr>
              <a:t>Advisors are judges</a:t>
            </a:r>
          </a:p>
          <a:p>
            <a:pPr marL="0" indent="0">
              <a:buNone/>
            </a:pPr>
            <a:endParaRPr lang="en-US" sz="2800" b="1" dirty="0">
              <a:solidFill>
                <a:srgbClr val="000099"/>
              </a:solidFill>
            </a:endParaRPr>
          </a:p>
          <a:p>
            <a:r>
              <a:rPr lang="en-US" sz="2800" b="1" dirty="0">
                <a:solidFill>
                  <a:srgbClr val="000099"/>
                </a:solidFill>
              </a:rPr>
              <a:t>Each application is judged by 3 judges</a:t>
            </a:r>
          </a:p>
          <a:p>
            <a:pPr marL="0" indent="0">
              <a:buNone/>
            </a:pPr>
            <a:endParaRPr lang="en-US" sz="2800" b="1" dirty="0">
              <a:solidFill>
                <a:srgbClr val="000099"/>
              </a:solidFill>
            </a:endParaRPr>
          </a:p>
          <a:p>
            <a:r>
              <a:rPr lang="en-US" sz="2800" b="1" dirty="0">
                <a:solidFill>
                  <a:srgbClr val="000099"/>
                </a:solidFill>
              </a:rPr>
              <a:t>Overall score is average of 3 independent scores</a:t>
            </a:r>
            <a:endParaRPr lang="en-US" sz="2800" dirty="0">
              <a:solidFill>
                <a:srgbClr val="000099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46707F"/>
              </a:solidFill>
              <a:latin typeface="Open Sans"/>
            </a:endParaRPr>
          </a:p>
        </p:txBody>
      </p:sp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0D3156F1-63AA-8407-5FCF-F4898161CDA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6" r="4325"/>
          <a:stretch/>
        </p:blipFill>
        <p:spPr>
          <a:xfrm>
            <a:off x="1475316" y="189270"/>
            <a:ext cx="735365" cy="141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571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ABE45F-D95E-5C5E-AB23-B773D5014A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025EDBB1-5EAE-2745-5D22-C0B18E3FB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310" y="365125"/>
            <a:ext cx="8798490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</a:t>
            </a:r>
            <a:r>
              <a:rPr lang="en-US" sz="3600" b="1" i="0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coring competitive programs  </a:t>
            </a:r>
            <a:endParaRPr lang="en-US" sz="3600" b="1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Content Placeholder 8">
            <a:extLst>
              <a:ext uri="{FF2B5EF4-FFF2-40B4-BE49-F238E27FC236}">
                <a16:creationId xmlns:a16="http://schemas.microsoft.com/office/drawing/2014/main" id="{54B95D66-B985-35C2-3223-FD84BAEDE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66543"/>
            <a:ext cx="11138941" cy="43104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u="sng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 Chapter Grant and Chapter Service Awards </a:t>
            </a:r>
          </a:p>
          <a:p>
            <a:pPr marL="457200" lvl="1" indent="0">
              <a:buNone/>
            </a:pPr>
            <a:r>
              <a:rPr lang="en-US" sz="1600" b="1" i="0" dirty="0">
                <a:solidFill>
                  <a:srgbClr val="000099"/>
                </a:solidFill>
                <a:effectLst/>
                <a:latin typeface="Open Sans"/>
              </a:rPr>
              <a:t>1 point     Events described are less than satisfactory-activities are/were limited</a:t>
            </a:r>
          </a:p>
          <a:p>
            <a:pPr marL="457200" lvl="1" indent="0">
              <a:buNone/>
            </a:pPr>
            <a:r>
              <a:rPr lang="en-US" sz="1600" b="1" i="0" dirty="0">
                <a:solidFill>
                  <a:srgbClr val="000099"/>
                </a:solidFill>
                <a:effectLst/>
                <a:latin typeface="Open Sans"/>
              </a:rPr>
              <a:t>2 points   Events described are/were somewhat less than satisfactory</a:t>
            </a:r>
          </a:p>
          <a:p>
            <a:pPr marL="457200" lvl="1" indent="0">
              <a:buNone/>
            </a:pPr>
            <a:r>
              <a:rPr lang="en-US" sz="1600" b="1" i="0" dirty="0">
                <a:solidFill>
                  <a:srgbClr val="000099"/>
                </a:solidFill>
                <a:effectLst/>
                <a:latin typeface="Open Sans"/>
              </a:rPr>
              <a:t>3 points   Events are/were successful &amp; examples provided satisfactory</a:t>
            </a:r>
          </a:p>
          <a:p>
            <a:pPr marL="457200" lvl="1" indent="0">
              <a:buNone/>
            </a:pPr>
            <a:r>
              <a:rPr lang="en-US" sz="1600" b="1" i="0" dirty="0">
                <a:solidFill>
                  <a:srgbClr val="000099"/>
                </a:solidFill>
                <a:effectLst/>
                <a:latin typeface="Open Sans"/>
              </a:rPr>
              <a:t>4 points   Events are/were innovative &amp; successful-examples provided exciting</a:t>
            </a:r>
          </a:p>
          <a:p>
            <a:pPr marL="457200" lvl="1" indent="0">
              <a:buNone/>
            </a:pPr>
            <a:r>
              <a:rPr lang="en-US" sz="1600" b="1" i="0" dirty="0">
                <a:solidFill>
                  <a:srgbClr val="000099"/>
                </a:solidFill>
                <a:effectLst/>
                <a:latin typeface="Open Sans"/>
              </a:rPr>
              <a:t>5 points.  Events are/were innovative &amp; successful-examples demonstrated creativity &amp; initiative</a:t>
            </a:r>
            <a:endParaRPr lang="en-US" sz="1600" b="1" dirty="0">
              <a:solidFill>
                <a:srgbClr val="000099"/>
              </a:solidFill>
              <a:latin typeface="Open Sans"/>
            </a:endParaRPr>
          </a:p>
          <a:p>
            <a:pPr marL="0" indent="0">
              <a:buNone/>
            </a:pPr>
            <a:r>
              <a:rPr lang="en-US" sz="2000" b="1" u="sng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 all other scholarships and awards </a:t>
            </a:r>
          </a:p>
          <a:p>
            <a:pPr marL="457200" lvl="1" indent="0">
              <a:buNone/>
            </a:pPr>
            <a:r>
              <a:rPr lang="en-US" sz="1600" b="1" dirty="0">
                <a:solidFill>
                  <a:srgbClr val="000099"/>
                </a:solidFill>
                <a:latin typeface="Open Sans"/>
              </a:rPr>
              <a:t>Each content area is judged on a scale from 1-100</a:t>
            </a:r>
          </a:p>
          <a:p>
            <a:pPr marL="457200" lvl="1" indent="0">
              <a:buNone/>
            </a:pPr>
            <a:r>
              <a:rPr lang="en-US" sz="1600" b="1" dirty="0">
                <a:solidFill>
                  <a:srgbClr val="000099"/>
                </a:solidFill>
                <a:latin typeface="Open Sans"/>
              </a:rPr>
              <a:t>90-100  Outstanding (excelled in this area)</a:t>
            </a:r>
          </a:p>
          <a:p>
            <a:pPr marL="457200" lvl="1" indent="0">
              <a:buNone/>
            </a:pPr>
            <a:r>
              <a:rPr lang="en-US" sz="1600" b="1" dirty="0">
                <a:solidFill>
                  <a:srgbClr val="000099"/>
                </a:solidFill>
                <a:latin typeface="Open Sans"/>
              </a:rPr>
              <a:t>80-89    Very Good (significant merit in this area)</a:t>
            </a:r>
          </a:p>
          <a:p>
            <a:pPr marL="457200" lvl="1" indent="0">
              <a:buNone/>
            </a:pPr>
            <a:r>
              <a:rPr lang="en-US" sz="1600" b="1" dirty="0">
                <a:solidFill>
                  <a:srgbClr val="000099"/>
                </a:solidFill>
                <a:latin typeface="Open Sans"/>
              </a:rPr>
              <a:t>70-79    Good (adequate performance in this area)</a:t>
            </a:r>
          </a:p>
          <a:p>
            <a:pPr marL="457200" lvl="1" indent="0">
              <a:buNone/>
            </a:pPr>
            <a:r>
              <a:rPr lang="en-US" sz="1600" b="1" dirty="0">
                <a:solidFill>
                  <a:srgbClr val="000099"/>
                </a:solidFill>
                <a:latin typeface="Open Sans"/>
              </a:rPr>
              <a:t>60-69    Fair (minimal merit in this area)</a:t>
            </a:r>
          </a:p>
          <a:p>
            <a:pPr marL="457200" lvl="1" indent="0">
              <a:buNone/>
            </a:pPr>
            <a:r>
              <a:rPr lang="en-US" sz="1600" b="1" dirty="0">
                <a:solidFill>
                  <a:srgbClr val="000099"/>
                </a:solidFill>
                <a:latin typeface="Open Sans"/>
              </a:rPr>
              <a:t>1-59      Poor (unsatisfactory in this area)</a:t>
            </a:r>
          </a:p>
          <a:p>
            <a:pPr marL="457200" lvl="1" indent="0">
              <a:buNone/>
            </a:pPr>
            <a:r>
              <a:rPr lang="en-US" sz="1600" b="1" dirty="0">
                <a:solidFill>
                  <a:srgbClr val="000099"/>
                </a:solidFill>
                <a:latin typeface="Open Sans"/>
              </a:rPr>
              <a:t>Scores from each content area are added to determine a final score</a:t>
            </a:r>
          </a:p>
          <a:p>
            <a:endParaRPr lang="en-US" sz="1600" b="1" dirty="0">
              <a:solidFill>
                <a:srgbClr val="000099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46707F"/>
              </a:solidFill>
              <a:latin typeface="Open Sans"/>
            </a:endParaRPr>
          </a:p>
        </p:txBody>
      </p:sp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0D3156F1-63AA-8407-5FCF-F4898161CDA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6" r="4325"/>
          <a:stretch/>
        </p:blipFill>
        <p:spPr>
          <a:xfrm>
            <a:off x="1475316" y="189270"/>
            <a:ext cx="735365" cy="141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8525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01AFBC13-FF69-411D-9917-F66D5A2ED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310" y="365125"/>
            <a:ext cx="8798490" cy="1325563"/>
          </a:xfrm>
        </p:spPr>
        <p:txBody>
          <a:bodyPr>
            <a:normAutofit/>
          </a:bodyPr>
          <a:lstStyle/>
          <a:p>
            <a:r>
              <a:rPr lang="en-US" sz="3600" b="1" i="0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Chapter Grants program</a:t>
            </a:r>
            <a:endParaRPr lang="en-US" sz="3200" b="1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Content Placeholder 8">
            <a:extLst>
              <a:ext uri="{FF2B5EF4-FFF2-40B4-BE49-F238E27FC236}">
                <a16:creationId xmlns:a16="http://schemas.microsoft.com/office/drawing/2014/main" id="{B18516A5-3170-49B8-88CE-772A7BB56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735" y="1866543"/>
            <a:ext cx="11647358" cy="48021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i="0" u="sng" dirty="0">
                <a:solidFill>
                  <a:srgbClr val="000099"/>
                </a:solidFill>
                <a:effectLst/>
                <a:latin typeface="Open Sans"/>
              </a:rPr>
              <a:t>Intent</a:t>
            </a:r>
            <a:r>
              <a:rPr lang="en-US" sz="2000" b="1" i="0" dirty="0">
                <a:solidFill>
                  <a:srgbClr val="000099"/>
                </a:solidFill>
                <a:effectLst/>
                <a:latin typeface="Open Sans"/>
              </a:rPr>
              <a:t>: promote and support chapters’ engagement in service learning and consistent with Phi Alpha’s mission of promoting: (1) humanitarian goals and ideals and (2) bonds among students</a:t>
            </a:r>
          </a:p>
          <a:p>
            <a:pPr marL="0" indent="0">
              <a:buNone/>
            </a:pPr>
            <a:endParaRPr lang="en-US" sz="2000" b="1" u="sng" dirty="0">
              <a:solidFill>
                <a:srgbClr val="000099"/>
              </a:solidFill>
              <a:latin typeface="Open Sans"/>
            </a:endParaRPr>
          </a:p>
          <a:p>
            <a:pPr marL="0" indent="0">
              <a:buNone/>
            </a:pPr>
            <a:r>
              <a:rPr lang="en-US" sz="2000" b="1" u="sng" dirty="0">
                <a:solidFill>
                  <a:srgbClr val="000099"/>
                </a:solidFill>
                <a:latin typeface="Open Sans"/>
              </a:rPr>
              <a:t>Eligibility 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Good standing with home office</a:t>
            </a:r>
            <a:endParaRPr lang="en-US" sz="2000" b="1" i="0" u="sng" dirty="0">
              <a:solidFill>
                <a:srgbClr val="000099"/>
              </a:solidFill>
              <a:effectLst/>
              <a:latin typeface="Open Sans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b="1" u="sng" dirty="0">
              <a:solidFill>
                <a:srgbClr val="000099"/>
              </a:solidFill>
              <a:effectLst/>
              <a:latin typeface="Open Sans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u="sng" dirty="0">
                <a:solidFill>
                  <a:srgbClr val="000099"/>
                </a:solidFill>
                <a:effectLst/>
                <a:latin typeface="Open Sans"/>
              </a:rPr>
              <a:t>Awards</a:t>
            </a:r>
            <a:endParaRPr lang="en-US" sz="2000" b="1" u="sng" dirty="0">
              <a:solidFill>
                <a:srgbClr val="000099"/>
              </a:solidFill>
              <a:latin typeface="Open Sans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M</a:t>
            </a:r>
            <a:r>
              <a:rPr lang="en-US" sz="2000" b="1" i="0" dirty="0">
                <a:solidFill>
                  <a:srgbClr val="000099"/>
                </a:solidFill>
                <a:effectLst/>
                <a:latin typeface="Open Sans"/>
              </a:rPr>
              <a:t>aximum grant award is $1,000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$6,000 awarded each academic year: $3,000 awarded per semester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Fall award winners announced Oct 1</a:t>
            </a:r>
            <a:r>
              <a:rPr lang="en-US" sz="2000" b="1" baseline="30000" dirty="0">
                <a:solidFill>
                  <a:srgbClr val="000099"/>
                </a:solidFill>
                <a:latin typeface="Open Sans"/>
              </a:rPr>
              <a:t>st</a:t>
            </a:r>
            <a:endParaRPr lang="en-US" sz="2000" b="1" i="0" dirty="0">
              <a:solidFill>
                <a:srgbClr val="000099"/>
              </a:solidFill>
              <a:effectLst/>
              <a:latin typeface="Open Sans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b="1" i="0" dirty="0">
                <a:solidFill>
                  <a:srgbClr val="000099"/>
                </a:solidFill>
                <a:effectLst/>
                <a:latin typeface="Open Sans"/>
              </a:rPr>
              <a:t>Spring a</a:t>
            </a:r>
            <a:r>
              <a:rPr lang="en-US" sz="2000" b="1" dirty="0">
                <a:solidFill>
                  <a:srgbClr val="000099"/>
                </a:solidFill>
                <a:latin typeface="Open Sans"/>
              </a:rPr>
              <a:t>wards winners announced Feb 1</a:t>
            </a:r>
            <a:r>
              <a:rPr lang="en-US" sz="2000" b="1" baseline="30000" dirty="0">
                <a:solidFill>
                  <a:srgbClr val="000099"/>
                </a:solidFill>
                <a:latin typeface="Open Sans"/>
              </a:rPr>
              <a:t>st</a:t>
            </a:r>
            <a:endParaRPr lang="en-US" sz="2000" b="1" dirty="0">
              <a:solidFill>
                <a:srgbClr val="000099"/>
              </a:solidFill>
              <a:latin typeface="Open Sans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Funds are sent directly to the chapter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b="0" i="0" dirty="0">
              <a:solidFill>
                <a:srgbClr val="46707F"/>
              </a:solidFill>
              <a:effectLst/>
              <a:latin typeface="Open Sans"/>
            </a:endParaRPr>
          </a:p>
        </p:txBody>
      </p:sp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EB63B165-510F-4513-87D5-A91DBBFCDD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6" r="4325"/>
          <a:stretch/>
        </p:blipFill>
        <p:spPr>
          <a:xfrm>
            <a:off x="1475316" y="189270"/>
            <a:ext cx="735365" cy="141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3882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01AFBC13-FF69-411D-9917-F66D5A2ED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310" y="365125"/>
            <a:ext cx="8798490" cy="1325563"/>
          </a:xfrm>
        </p:spPr>
        <p:txBody>
          <a:bodyPr>
            <a:normAutofit/>
          </a:bodyPr>
          <a:lstStyle/>
          <a:p>
            <a:r>
              <a:rPr lang="en-US" sz="3600" b="1" i="0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Chapter Grants application</a:t>
            </a:r>
            <a:endParaRPr lang="en-US" sz="3200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Content Placeholder 8">
            <a:extLst>
              <a:ext uri="{FF2B5EF4-FFF2-40B4-BE49-F238E27FC236}">
                <a16:creationId xmlns:a16="http://schemas.microsoft.com/office/drawing/2014/main" id="{B18516A5-3170-49B8-88CE-772A7BB56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001" y="1690688"/>
            <a:ext cx="11647358" cy="48021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i="0" u="sng" dirty="0">
                <a:solidFill>
                  <a:srgbClr val="000099"/>
                </a:solidFill>
                <a:effectLst/>
                <a:latin typeface="Open Sans"/>
              </a:rPr>
              <a:t>Intent</a:t>
            </a:r>
            <a:r>
              <a:rPr lang="en-US" sz="2000" b="1" i="0" dirty="0">
                <a:solidFill>
                  <a:srgbClr val="000099"/>
                </a:solidFill>
                <a:effectLst/>
                <a:latin typeface="Open Sans"/>
              </a:rPr>
              <a:t>: </a:t>
            </a:r>
            <a:r>
              <a:rPr lang="en-US" sz="2000" b="1" dirty="0">
                <a:solidFill>
                  <a:srgbClr val="000099"/>
                </a:solidFill>
                <a:latin typeface="Open Sans"/>
              </a:rPr>
              <a:t>P</a:t>
            </a:r>
            <a:r>
              <a:rPr lang="en-US" sz="2000" b="1" i="0" dirty="0">
                <a:solidFill>
                  <a:srgbClr val="000099"/>
                </a:solidFill>
                <a:effectLst/>
                <a:latin typeface="Open Sans"/>
              </a:rPr>
              <a:t>romote and support chapters’ engagement in service learning and consistent with Phi Alpha mission: (1) humanitarian goals; (2) bonds among students</a:t>
            </a:r>
          </a:p>
          <a:p>
            <a:pPr marL="0" indent="0">
              <a:buNone/>
            </a:pPr>
            <a:endParaRPr lang="en-US" sz="2000" b="1" i="0" dirty="0">
              <a:solidFill>
                <a:srgbClr val="000099"/>
              </a:solidFill>
              <a:effectLst/>
              <a:latin typeface="Open Sans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i="0" u="sng" dirty="0">
                <a:solidFill>
                  <a:srgbClr val="000099"/>
                </a:solidFill>
                <a:effectLst/>
                <a:latin typeface="Open Sans"/>
              </a:rPr>
              <a:t>Application content focus/field</a:t>
            </a:r>
            <a:endParaRPr lang="en-US" sz="2000" b="1" i="0" dirty="0">
              <a:solidFill>
                <a:srgbClr val="000099"/>
              </a:solidFill>
              <a:effectLst/>
              <a:latin typeface="Open Sans"/>
            </a:endParaRPr>
          </a:p>
          <a:p>
            <a:pPr marL="514350" indent="-514350">
              <a:spcBef>
                <a:spcPts val="0"/>
              </a:spcBef>
              <a:buAutoNum type="arabicParenBoth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Activities</a:t>
            </a:r>
          </a:p>
          <a:p>
            <a:pPr marL="514350" indent="-514350">
              <a:spcBef>
                <a:spcPts val="0"/>
              </a:spcBef>
              <a:buAutoNum type="arabicParenBoth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Impact</a:t>
            </a:r>
          </a:p>
          <a:p>
            <a:pPr marL="514350" indent="-514350">
              <a:spcBef>
                <a:spcPts val="0"/>
              </a:spcBef>
              <a:buAutoNum type="arabicParenBoth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Phi Alpha contribution</a:t>
            </a:r>
          </a:p>
          <a:p>
            <a:pPr marL="514350" indent="-514350">
              <a:spcBef>
                <a:spcPts val="0"/>
              </a:spcBef>
              <a:buAutoNum type="arabicParenBoth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Budget</a:t>
            </a:r>
          </a:p>
          <a:p>
            <a:pPr marL="514350" indent="-514350">
              <a:spcBef>
                <a:spcPts val="0"/>
              </a:spcBef>
              <a:buAutoNum type="arabicParenBoth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Timeframe</a:t>
            </a:r>
          </a:p>
          <a:p>
            <a:pPr marL="514350" indent="-514350">
              <a:spcBef>
                <a:spcPts val="0"/>
              </a:spcBef>
              <a:buAutoNum type="arabicParenBoth"/>
            </a:pPr>
            <a:endParaRPr lang="en-US" sz="2000" b="1" u="sng" dirty="0">
              <a:solidFill>
                <a:srgbClr val="000099"/>
              </a:solidFill>
              <a:latin typeface="Open Sans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u="sng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Chapter Grant Award</a:t>
            </a:r>
            <a:r>
              <a:rPr lang="en-US" sz="20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application is downloaded on the Home page website under the Chapter Grants tab (</a:t>
            </a:r>
            <a:r>
              <a:rPr lang="en-US" sz="2000" b="1" i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WORD</a:t>
            </a:r>
            <a:r>
              <a:rPr lang="en-US" sz="20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document). Send the completed application to Tammy Hamilton, Phi Alpha Coordinator, at </a:t>
            </a:r>
            <a:r>
              <a:rPr lang="en-US" sz="2000" dirty="0">
                <a:solidFill>
                  <a:srgbClr val="46707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phialphainfo@etsu.edu</a:t>
            </a:r>
            <a:r>
              <a:rPr lang="en-US" sz="2000" dirty="0">
                <a:solidFill>
                  <a:srgbClr val="46707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457200" lvl="1" indent="0">
              <a:buNone/>
            </a:pPr>
            <a:endParaRPr lang="en-US" sz="1400" b="1" dirty="0">
              <a:solidFill>
                <a:srgbClr val="000099"/>
              </a:solidFill>
              <a:latin typeface="Open Sans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b="1" i="0" dirty="0">
                <a:solidFill>
                  <a:srgbClr val="000099"/>
                </a:solidFill>
                <a:effectLst/>
                <a:latin typeface="Open Sans"/>
              </a:rPr>
              <a:t>Application completed by a chapter officer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Fall d</a:t>
            </a:r>
            <a:r>
              <a:rPr lang="en-US" sz="2000" b="1" i="0" dirty="0">
                <a:solidFill>
                  <a:srgbClr val="000099"/>
                </a:solidFill>
                <a:effectLst/>
                <a:latin typeface="Open Sans"/>
              </a:rPr>
              <a:t>eadline is September 1</a:t>
            </a:r>
            <a:r>
              <a:rPr lang="en-US" sz="2000" b="1" i="0" baseline="30000" dirty="0">
                <a:solidFill>
                  <a:srgbClr val="000099"/>
                </a:solidFill>
                <a:effectLst/>
                <a:latin typeface="Open Sans"/>
              </a:rPr>
              <a:t>st</a:t>
            </a:r>
            <a:endParaRPr lang="en-US" sz="2000" b="1" i="0" dirty="0">
              <a:solidFill>
                <a:srgbClr val="000099"/>
              </a:solidFill>
              <a:effectLst/>
              <a:latin typeface="Open Sans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b="1" i="0" dirty="0">
                <a:solidFill>
                  <a:srgbClr val="000099"/>
                </a:solidFill>
                <a:effectLst/>
                <a:latin typeface="Open Sans"/>
              </a:rPr>
              <a:t>Spring </a:t>
            </a:r>
            <a:r>
              <a:rPr lang="en-US" sz="2000" b="1" dirty="0">
                <a:solidFill>
                  <a:srgbClr val="000099"/>
                </a:solidFill>
                <a:latin typeface="Open Sans"/>
              </a:rPr>
              <a:t>d</a:t>
            </a:r>
            <a:r>
              <a:rPr lang="en-US" sz="2000" b="1" i="0" dirty="0">
                <a:solidFill>
                  <a:srgbClr val="000099"/>
                </a:solidFill>
                <a:effectLst/>
                <a:latin typeface="Open Sans"/>
              </a:rPr>
              <a:t>eadline is January 1</a:t>
            </a:r>
            <a:r>
              <a:rPr lang="en-US" sz="2000" b="1" i="0" baseline="30000" dirty="0">
                <a:solidFill>
                  <a:srgbClr val="000099"/>
                </a:solidFill>
                <a:effectLst/>
                <a:latin typeface="Open Sans"/>
              </a:rPr>
              <a:t>st</a:t>
            </a:r>
            <a:endParaRPr lang="en-US" sz="2000" b="1" dirty="0">
              <a:solidFill>
                <a:srgbClr val="000099"/>
              </a:solidFill>
              <a:latin typeface="Open Sans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rgbClr val="46707F"/>
              </a:solidFill>
              <a:latin typeface="Open Sans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b="0" i="0" dirty="0">
              <a:solidFill>
                <a:srgbClr val="46707F"/>
              </a:solidFill>
              <a:effectLst/>
              <a:latin typeface="Open Sans"/>
            </a:endParaRPr>
          </a:p>
        </p:txBody>
      </p:sp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EB63B165-510F-4513-87D5-A91DBBFCDD3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6" r="4325"/>
          <a:stretch/>
        </p:blipFill>
        <p:spPr>
          <a:xfrm>
            <a:off x="1475316" y="189270"/>
            <a:ext cx="735365" cy="141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722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82BEA3-A71F-6B6C-021E-67FA99F959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169E80A5-725C-5ACD-1634-F3EC7A7030F4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50800">
            <a:solidFill>
              <a:schemeClr val="accent1">
                <a:alpha val="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Awards, Scholarships, &amp; Grants</a:t>
            </a:r>
          </a:p>
        </p:txBody>
      </p:sp>
      <p:sp>
        <p:nvSpPr>
          <p:cNvPr id="30" name="Content Placeholder 8">
            <a:extLst>
              <a:ext uri="{FF2B5EF4-FFF2-40B4-BE49-F238E27FC236}">
                <a16:creationId xmlns:a16="http://schemas.microsoft.com/office/drawing/2014/main" id="{BFC070B0-B33E-8D87-E388-1C512FA96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13117" y="2278499"/>
            <a:ext cx="5157787" cy="36845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Open Sans"/>
              </a:rPr>
              <a:t>Not Competitive: Apply to Home Office</a:t>
            </a:r>
          </a:p>
          <a:p>
            <a:r>
              <a:rPr lang="en-US" sz="2000" b="1" dirty="0">
                <a:solidFill>
                  <a:srgbClr val="000099"/>
                </a:solidFill>
                <a:latin typeface="Open Sans"/>
              </a:rPr>
              <a:t>Student Membership Support</a:t>
            </a:r>
            <a:r>
              <a:rPr lang="en-US" sz="2000" dirty="0">
                <a:solidFill>
                  <a:srgbClr val="000099"/>
                </a:solidFill>
                <a:latin typeface="Open Sans"/>
              </a:rPr>
              <a:t> </a:t>
            </a:r>
          </a:p>
          <a:p>
            <a:r>
              <a:rPr lang="en-US" sz="2000" b="1" dirty="0">
                <a:solidFill>
                  <a:srgbClr val="000099"/>
                </a:solidFill>
                <a:latin typeface="Open Sans"/>
              </a:rPr>
              <a:t>Chapter Support</a:t>
            </a:r>
            <a:r>
              <a:rPr lang="en-US" sz="2000" dirty="0">
                <a:solidFill>
                  <a:srgbClr val="000099"/>
                </a:solidFill>
                <a:latin typeface="Open Sans"/>
              </a:rPr>
              <a:t> </a:t>
            </a:r>
            <a:r>
              <a:rPr lang="en-US" sz="2000" dirty="0">
                <a:solidFill>
                  <a:srgbClr val="000099"/>
                </a:solidFill>
              </a:rPr>
              <a:t> </a:t>
            </a:r>
          </a:p>
          <a:p>
            <a:pPr marL="0" indent="0">
              <a:buNone/>
            </a:pPr>
            <a:endParaRPr lang="en-US" sz="2400" b="0" i="0" dirty="0">
              <a:solidFill>
                <a:srgbClr val="002060"/>
              </a:solidFill>
              <a:effectLst/>
              <a:latin typeface="Open Sans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Open Sans"/>
              </a:rPr>
              <a:t>Invited: Chapter Service Award Winners</a:t>
            </a:r>
          </a:p>
          <a:p>
            <a:r>
              <a:rPr lang="en-US" sz="2000" b="1" dirty="0">
                <a:solidFill>
                  <a:srgbClr val="000099"/>
                </a:solidFill>
                <a:latin typeface="Open Sans"/>
              </a:rPr>
              <a:t>Poster Presentation Competition  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ABC1423-A9C5-7672-C75D-179CF50EA3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99225" y="2278499"/>
            <a:ext cx="5096775" cy="916863"/>
          </a:xfrm>
        </p:spPr>
        <p:txBody>
          <a:bodyPr>
            <a:noAutofit/>
          </a:bodyPr>
          <a:lstStyle/>
          <a:p>
            <a:endParaRPr lang="en-US" b="0" dirty="0">
              <a:solidFill>
                <a:schemeClr val="accent4">
                  <a:lumMod val="75000"/>
                </a:schemeClr>
              </a:solidFill>
              <a:latin typeface="Open Sans"/>
            </a:endParaRPr>
          </a:p>
          <a:p>
            <a:endParaRPr lang="en-US" b="0" dirty="0">
              <a:solidFill>
                <a:schemeClr val="accent4">
                  <a:lumMod val="75000"/>
                </a:schemeClr>
              </a:solidFill>
              <a:latin typeface="Open Sans"/>
            </a:endParaRPr>
          </a:p>
          <a:p>
            <a:endParaRPr lang="en-US" b="0" dirty="0">
              <a:solidFill>
                <a:schemeClr val="accent4">
                  <a:lumMod val="75000"/>
                </a:schemeClr>
              </a:solidFill>
              <a:latin typeface="Open Sans"/>
            </a:endParaRPr>
          </a:p>
          <a:p>
            <a:endParaRPr lang="en-US" b="0" dirty="0">
              <a:solidFill>
                <a:schemeClr val="accent4">
                  <a:lumMod val="75000"/>
                </a:schemeClr>
              </a:solidFill>
              <a:latin typeface="Open Sans"/>
            </a:endParaRPr>
          </a:p>
          <a:p>
            <a:endParaRPr lang="en-US" b="0" dirty="0">
              <a:solidFill>
                <a:schemeClr val="accent4">
                  <a:lumMod val="75000"/>
                </a:schemeClr>
              </a:solidFill>
              <a:latin typeface="Open Sans"/>
            </a:endParaRPr>
          </a:p>
          <a:p>
            <a:endParaRPr lang="en-US" b="0" dirty="0">
              <a:solidFill>
                <a:schemeClr val="accent4">
                  <a:lumMod val="75000"/>
                </a:schemeClr>
              </a:solidFill>
              <a:latin typeface="Open Sans"/>
            </a:endParaRPr>
          </a:p>
          <a:p>
            <a:endParaRPr lang="en-US" b="0" dirty="0">
              <a:solidFill>
                <a:schemeClr val="accent4">
                  <a:lumMod val="75000"/>
                </a:schemeClr>
              </a:solidFill>
              <a:latin typeface="Open Sans"/>
            </a:endParaRPr>
          </a:p>
          <a:p>
            <a:endParaRPr lang="en-US" b="0" dirty="0">
              <a:solidFill>
                <a:schemeClr val="accent4">
                  <a:lumMod val="75000"/>
                </a:schemeClr>
              </a:solidFill>
              <a:latin typeface="Open Sans"/>
            </a:endParaRPr>
          </a:p>
          <a:p>
            <a:endParaRPr lang="en-US" b="0" dirty="0">
              <a:solidFill>
                <a:schemeClr val="accent4">
                  <a:lumMod val="75000"/>
                </a:schemeClr>
              </a:solidFill>
              <a:latin typeface="Open Sans"/>
            </a:endParaRPr>
          </a:p>
          <a:p>
            <a:endParaRPr lang="en-US" b="0" dirty="0">
              <a:solidFill>
                <a:schemeClr val="accent4">
                  <a:lumMod val="75000"/>
                </a:schemeClr>
              </a:solidFill>
              <a:latin typeface="Open Sans"/>
            </a:endParaRPr>
          </a:p>
          <a:p>
            <a:endParaRPr lang="en-US" b="0" dirty="0">
              <a:solidFill>
                <a:schemeClr val="accent4">
                  <a:lumMod val="75000"/>
                </a:schemeClr>
              </a:solidFill>
              <a:latin typeface="Open Sans"/>
            </a:endParaRPr>
          </a:p>
          <a:p>
            <a:endParaRPr lang="en-US" b="0" dirty="0">
              <a:solidFill>
                <a:schemeClr val="accent4">
                  <a:lumMod val="75000"/>
                </a:schemeClr>
              </a:solidFill>
              <a:latin typeface="Open Sans"/>
            </a:endParaRPr>
          </a:p>
          <a:p>
            <a:r>
              <a:rPr lang="en-US" b="0" dirty="0">
                <a:solidFill>
                  <a:schemeClr val="accent4">
                    <a:lumMod val="75000"/>
                  </a:schemeClr>
                </a:solidFill>
                <a:latin typeface="Open Sans"/>
              </a:rPr>
              <a:t>Competitive: Apply Online</a:t>
            </a:r>
          </a:p>
          <a:p>
            <a:endParaRPr lang="en-US" b="0" dirty="0">
              <a:solidFill>
                <a:schemeClr val="accent4">
                  <a:lumMod val="75000"/>
                </a:schemeClr>
              </a:solidFill>
              <a:latin typeface="Open Sans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ADEE2B9-035A-FC33-DED0-4F6870A469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36613" y="2866310"/>
            <a:ext cx="5359400" cy="3184525"/>
          </a:xfrm>
        </p:spPr>
        <p:txBody>
          <a:bodyPr>
            <a:normAutofit fontScale="47500" lnSpcReduction="20000"/>
          </a:bodyPr>
          <a:lstStyle/>
          <a:p>
            <a:r>
              <a:rPr lang="en-US" sz="4200" b="1" dirty="0">
                <a:solidFill>
                  <a:srgbClr val="000099"/>
                </a:solidFill>
                <a:latin typeface="Open Sans"/>
              </a:rPr>
              <a:t>Patty Gibbs-Wahlberg BSW Scholarship </a:t>
            </a:r>
          </a:p>
          <a:p>
            <a:r>
              <a:rPr lang="en-US" sz="4200" b="1" dirty="0">
                <a:solidFill>
                  <a:srgbClr val="000099"/>
                </a:solidFill>
                <a:latin typeface="Open Sans"/>
              </a:rPr>
              <a:t>MSW Scholarship </a:t>
            </a:r>
          </a:p>
          <a:p>
            <a:r>
              <a:rPr lang="en-US" sz="4200" b="1" dirty="0">
                <a:solidFill>
                  <a:srgbClr val="000099"/>
                </a:solidFill>
                <a:latin typeface="Open Sans"/>
              </a:rPr>
              <a:t>Doctoral Scholarship</a:t>
            </a:r>
          </a:p>
          <a:p>
            <a:r>
              <a:rPr lang="en-US" sz="4200" b="1" dirty="0">
                <a:solidFill>
                  <a:srgbClr val="000099"/>
                </a:solidFill>
                <a:latin typeface="Open Sans"/>
              </a:rPr>
              <a:t>Chapter Service Award</a:t>
            </a:r>
          </a:p>
          <a:p>
            <a:r>
              <a:rPr lang="en-US" sz="4200" b="1" dirty="0">
                <a:solidFill>
                  <a:srgbClr val="000099"/>
                </a:solidFill>
                <a:latin typeface="Open Sans"/>
              </a:rPr>
              <a:t>Advisor of the Year</a:t>
            </a:r>
          </a:p>
          <a:p>
            <a:r>
              <a:rPr lang="en-US" sz="4200" b="1" dirty="0">
                <a:solidFill>
                  <a:srgbClr val="000099"/>
                </a:solidFill>
                <a:latin typeface="Open Sans"/>
              </a:rPr>
              <a:t>Student Leadership Award </a:t>
            </a:r>
          </a:p>
          <a:p>
            <a:pPr marL="0" indent="0">
              <a:buNone/>
            </a:pPr>
            <a:endParaRPr lang="en-US" sz="2400" b="0" i="0" dirty="0">
              <a:solidFill>
                <a:srgbClr val="46707F"/>
              </a:solidFill>
              <a:effectLst/>
            </a:endParaRPr>
          </a:p>
          <a:p>
            <a:pPr marL="0" indent="0">
              <a:buNone/>
            </a:pPr>
            <a:r>
              <a:rPr lang="en-US" sz="5100" b="0" dirty="0">
                <a:solidFill>
                  <a:schemeClr val="accent4">
                    <a:lumMod val="75000"/>
                  </a:schemeClr>
                </a:solidFill>
                <a:latin typeface="Open Sans"/>
              </a:rPr>
              <a:t>Competitive: Apply to Home Office</a:t>
            </a:r>
          </a:p>
          <a:p>
            <a:r>
              <a:rPr lang="en-US" sz="4200" b="1" dirty="0">
                <a:solidFill>
                  <a:srgbClr val="002060"/>
                </a:solidFill>
                <a:latin typeface="Open Sans"/>
              </a:rPr>
              <a:t>C</a:t>
            </a:r>
            <a:r>
              <a:rPr lang="en-US" sz="4200" b="1" dirty="0">
                <a:solidFill>
                  <a:srgbClr val="000099"/>
                </a:solidFill>
                <a:latin typeface="Open Sans"/>
              </a:rPr>
              <a:t>hapter Grants</a:t>
            </a:r>
            <a:r>
              <a:rPr lang="en-US" sz="4200" dirty="0">
                <a:solidFill>
                  <a:srgbClr val="000099"/>
                </a:solidFill>
                <a:latin typeface="Open Sans"/>
              </a:rPr>
              <a:t> </a:t>
            </a:r>
          </a:p>
          <a:p>
            <a:pPr marL="0" indent="0">
              <a:buNone/>
            </a:pPr>
            <a:endParaRPr lang="en-US" b="0" i="0" dirty="0">
              <a:solidFill>
                <a:srgbClr val="002060"/>
              </a:solidFill>
              <a:effectLst/>
              <a:latin typeface="Open Sans"/>
            </a:endParaRPr>
          </a:p>
          <a:p>
            <a:pPr marL="0" indent="0">
              <a:buNone/>
            </a:pPr>
            <a:endParaRPr lang="en-US" sz="2400" b="0" i="0" dirty="0">
              <a:solidFill>
                <a:srgbClr val="002060"/>
              </a:solidFill>
              <a:effectLst/>
              <a:latin typeface="Open Sans"/>
            </a:endParaRPr>
          </a:p>
          <a:p>
            <a:endParaRPr lang="en-US" sz="2400" b="0" i="0" dirty="0">
              <a:solidFill>
                <a:srgbClr val="002060"/>
              </a:solidFill>
              <a:effectLst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6CFA5A48-E392-FF9F-CDCE-E2ABEBDB46A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6" r="4325"/>
          <a:stretch/>
        </p:blipFill>
        <p:spPr>
          <a:xfrm>
            <a:off x="1527074" y="365125"/>
            <a:ext cx="735365" cy="141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5650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01AFBC13-FF69-411D-9917-F66D5A2ED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310" y="365125"/>
            <a:ext cx="8798490" cy="1325563"/>
          </a:xfrm>
        </p:spPr>
        <p:txBody>
          <a:bodyPr>
            <a:normAutofit/>
          </a:bodyPr>
          <a:lstStyle/>
          <a:p>
            <a:r>
              <a:rPr lang="en-US" sz="3600" b="1" i="0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Chapter Grants</a:t>
            </a:r>
            <a:r>
              <a:rPr lang="en-US" sz="36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conditions</a:t>
            </a:r>
            <a:endParaRPr lang="en-US" sz="3200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Content Placeholder 8">
            <a:extLst>
              <a:ext uri="{FF2B5EF4-FFF2-40B4-BE49-F238E27FC236}">
                <a16:creationId xmlns:a16="http://schemas.microsoft.com/office/drawing/2014/main" id="{B18516A5-3170-49B8-88CE-772A7BB56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4955"/>
            <a:ext cx="11183912" cy="456917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endParaRPr lang="en-US" sz="2000" b="1" dirty="0">
              <a:solidFill>
                <a:srgbClr val="000099"/>
              </a:solidFill>
              <a:latin typeface="Open Sans"/>
            </a:endParaRPr>
          </a:p>
          <a:p>
            <a:pPr>
              <a:buFont typeface="Wingdings" pitchFamily="2" charset="2"/>
              <a:buChar char="Ø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Projects should focus on bringing services to the community</a:t>
            </a:r>
          </a:p>
          <a:p>
            <a:pPr>
              <a:buFont typeface="Wingdings" pitchFamily="2" charset="2"/>
              <a:buChar char="Ø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Activities must comply with university policies. Phi Alpha does not provide liability coverage for these activities. Liability form on website.</a:t>
            </a:r>
          </a:p>
          <a:p>
            <a:pPr>
              <a:buFont typeface="Wingdings" pitchFamily="2" charset="2"/>
              <a:buChar char="Ø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Funds must be used only for the activity listed on the application</a:t>
            </a:r>
          </a:p>
          <a:p>
            <a:pPr>
              <a:buFont typeface="Wingdings" pitchFamily="2" charset="2"/>
              <a:buChar char="Ø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Chapters may partner with other organizations</a:t>
            </a:r>
          </a:p>
          <a:p>
            <a:pPr>
              <a:buFont typeface="Wingdings" pitchFamily="2" charset="2"/>
              <a:buChar char="Ø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Chapters may apply for one grant per academic year</a:t>
            </a:r>
          </a:p>
          <a:p>
            <a:pPr>
              <a:buFont typeface="Wingdings" pitchFamily="2" charset="2"/>
              <a:buChar char="Ø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Chapters must return any unused funds to home office</a:t>
            </a:r>
          </a:p>
          <a:p>
            <a:pPr marL="0" indent="0">
              <a:buNone/>
            </a:pPr>
            <a:endParaRPr lang="en-US" sz="2400" b="1" u="sng" dirty="0">
              <a:solidFill>
                <a:srgbClr val="46707F"/>
              </a:solidFill>
              <a:latin typeface="Open Sans"/>
            </a:endParaRPr>
          </a:p>
          <a:p>
            <a:pPr marL="0" indent="0">
              <a:buNone/>
            </a:pPr>
            <a:r>
              <a:rPr lang="en-US" sz="2000" b="1" u="sng" dirty="0">
                <a:solidFill>
                  <a:srgbClr val="000099"/>
                </a:solidFill>
                <a:latin typeface="Open Sans"/>
              </a:rPr>
              <a:t>Expenses not funded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Payment to students, faculty, or staff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Excessive decorations, food or merchandise primarily for students</a:t>
            </a:r>
          </a:p>
          <a:p>
            <a:pPr marL="0" indent="0">
              <a:buNone/>
            </a:pPr>
            <a:endParaRPr lang="en-US" sz="2400" dirty="0">
              <a:solidFill>
                <a:srgbClr val="46707F"/>
              </a:solidFill>
              <a:latin typeface="Open Sans"/>
            </a:endParaRPr>
          </a:p>
        </p:txBody>
      </p:sp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EB63B165-510F-4513-87D5-A91DBBFCDD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6" r="4325"/>
          <a:stretch/>
        </p:blipFill>
        <p:spPr>
          <a:xfrm>
            <a:off x="1475316" y="189270"/>
            <a:ext cx="735365" cy="141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9953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01AFBC13-FF69-411D-9917-F66D5A2ED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310" y="365125"/>
            <a:ext cx="8798490" cy="1325563"/>
          </a:xfrm>
        </p:spPr>
        <p:txBody>
          <a:bodyPr>
            <a:normAutofit/>
          </a:bodyPr>
          <a:lstStyle/>
          <a:p>
            <a:r>
              <a:rPr lang="en-US" sz="3600" b="1" i="0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Chapter Grant</a:t>
            </a:r>
            <a:r>
              <a:rPr lang="en-US" sz="36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activity report</a:t>
            </a:r>
            <a:r>
              <a:rPr lang="en-US" sz="3600" b="1" i="0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  <a:endParaRPr lang="en-US" sz="3600" b="1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Content Placeholder 8">
            <a:extLst>
              <a:ext uri="{FF2B5EF4-FFF2-40B4-BE49-F238E27FC236}">
                <a16:creationId xmlns:a16="http://schemas.microsoft.com/office/drawing/2014/main" id="{B18516A5-3170-49B8-88CE-772A7BB56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695" y="1809749"/>
            <a:ext cx="11557416" cy="4367213"/>
          </a:xfrm>
        </p:spPr>
        <p:txBody>
          <a:bodyPr>
            <a:noAutofit/>
          </a:bodyPr>
          <a:lstStyle/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rgbClr val="000099"/>
                </a:solidFill>
                <a:latin typeface="Open Sans"/>
              </a:rPr>
              <a:t>The  chapter officer who submits the application is responsible for submitting an Activity Report within one month of the activity.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>
              <a:solidFill>
                <a:srgbClr val="000099"/>
              </a:solidFill>
              <a:latin typeface="Open Sans"/>
            </a:endParaRP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rgbClr val="000099"/>
                </a:solidFill>
                <a:latin typeface="Open Sans"/>
              </a:rPr>
              <a:t>The report Includes: 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0099"/>
                </a:solidFill>
                <a:latin typeface="Open Sans"/>
              </a:rPr>
              <a:t>Brief summary of the activity/outcomes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0099"/>
                </a:solidFill>
                <a:latin typeface="Open Sans"/>
              </a:rPr>
              <a:t>Full accounting of funds expended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0099"/>
                </a:solidFill>
                <a:latin typeface="Open Sans"/>
              </a:rPr>
              <a:t>Support evidence that the activity occurred (e.g., photographs, brochures, media coverage)</a:t>
            </a:r>
          </a:p>
        </p:txBody>
      </p:sp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EB63B165-510F-4513-87D5-A91DBBFCDD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6" r="4325"/>
          <a:stretch/>
        </p:blipFill>
        <p:spPr>
          <a:xfrm>
            <a:off x="1475316" y="189270"/>
            <a:ext cx="735365" cy="141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75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01AFBC13-FF69-411D-9917-F66D5A2ED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310" y="365125"/>
            <a:ext cx="8798490" cy="1325563"/>
          </a:xfrm>
        </p:spPr>
        <p:txBody>
          <a:bodyPr>
            <a:normAutofit/>
          </a:bodyPr>
          <a:lstStyle/>
          <a:p>
            <a:r>
              <a:rPr lang="en-US" sz="3600" b="1" i="0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Chapter Grant</a:t>
            </a:r>
            <a:r>
              <a:rPr lang="en-US" sz="36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winners</a:t>
            </a:r>
            <a:r>
              <a:rPr lang="en-US" sz="3600" b="0" i="0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  <a:endParaRPr lang="en-US" sz="3600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Content Placeholder 8">
            <a:extLst>
              <a:ext uri="{FF2B5EF4-FFF2-40B4-BE49-F238E27FC236}">
                <a16:creationId xmlns:a16="http://schemas.microsoft.com/office/drawing/2014/main" id="{B18516A5-3170-49B8-88CE-772A7BB56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695" y="1809749"/>
            <a:ext cx="11557416" cy="4367213"/>
          </a:xfrm>
        </p:spPr>
        <p:txBody>
          <a:bodyPr>
            <a:noAutofit/>
          </a:bodyPr>
          <a:lstStyle/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0000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Creighton University, Dr. Monica White, Advisor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b="1" dirty="0">
              <a:solidFill>
                <a:srgbClr val="000099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0000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Fairleigh Dickinson University, Dr. Nicole Zmuda, Advisor  </a:t>
            </a:r>
            <a:endParaRPr lang="en-US" b="1" dirty="0">
              <a:solidFill>
                <a:srgbClr val="00009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"/>
            </a:pPr>
            <a:endParaRPr lang="en-US" b="1" dirty="0">
              <a:solidFill>
                <a:srgbClr val="000099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0000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University of Findlay, Dr. Robin Walters-Powell, Advisor</a:t>
            </a:r>
            <a:endParaRPr lang="en-US" b="1" dirty="0">
              <a:solidFill>
                <a:srgbClr val="00009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"/>
            </a:pPr>
            <a:endParaRPr lang="en-US" b="1" dirty="0">
              <a:solidFill>
                <a:srgbClr val="000099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0000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King University, Dr. Jodi </a:t>
            </a:r>
            <a:r>
              <a:rPr lang="en-US" b="1" dirty="0" err="1">
                <a:solidFill>
                  <a:srgbClr val="0000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Helbert</a:t>
            </a:r>
            <a:r>
              <a:rPr lang="en-US" b="1" dirty="0">
                <a:solidFill>
                  <a:srgbClr val="0000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Advisor</a:t>
            </a:r>
            <a:endParaRPr lang="en-US" b="1" dirty="0">
              <a:solidFill>
                <a:srgbClr val="00009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"/>
            </a:pPr>
            <a:endParaRPr lang="en-US" b="1" dirty="0">
              <a:solidFill>
                <a:srgbClr val="000099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0000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University of Southern California, Dr. Suh Chen Hsiao, Advisor</a:t>
            </a:r>
            <a:r>
              <a:rPr lang="en-US" b="1" dirty="0">
                <a:solidFill>
                  <a:srgbClr val="000099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b="1" dirty="0">
              <a:solidFill>
                <a:srgbClr val="00009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400" b="1" dirty="0">
              <a:solidFill>
                <a:srgbClr val="000099"/>
              </a:solidFill>
              <a:latin typeface="Open Sans"/>
            </a:endParaRPr>
          </a:p>
        </p:txBody>
      </p:sp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EB63B165-510F-4513-87D5-A91DBBFCDD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6" r="4325"/>
          <a:stretch/>
        </p:blipFill>
        <p:spPr>
          <a:xfrm>
            <a:off x="1475316" y="189270"/>
            <a:ext cx="735365" cy="141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3021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01AFBC13-FF69-411D-9917-F66D5A2ED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310" y="365125"/>
            <a:ext cx="8798490" cy="1325563"/>
          </a:xfrm>
        </p:spPr>
        <p:txBody>
          <a:bodyPr>
            <a:normAutofit/>
          </a:bodyPr>
          <a:lstStyle/>
          <a:p>
            <a:r>
              <a:rPr lang="en-US" sz="3600" b="1" i="0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Student Membership Support</a:t>
            </a:r>
            <a:r>
              <a:rPr lang="en-US" sz="3600" b="0" i="0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en-US" sz="3200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Content Placeholder 8">
            <a:extLst>
              <a:ext uri="{FF2B5EF4-FFF2-40B4-BE49-F238E27FC236}">
                <a16:creationId xmlns:a16="http://schemas.microsoft.com/office/drawing/2014/main" id="{B18516A5-3170-49B8-88CE-772A7BB56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8623"/>
            <a:ext cx="10179570" cy="40783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u="sng" dirty="0">
                <a:solidFill>
                  <a:srgbClr val="000099"/>
                </a:solidFill>
                <a:latin typeface="Open Sans"/>
              </a:rPr>
              <a:t>Intent</a:t>
            </a:r>
            <a:r>
              <a:rPr lang="en-US" sz="2400" b="1" dirty="0">
                <a:solidFill>
                  <a:srgbClr val="000099"/>
                </a:solidFill>
                <a:latin typeface="Open Sans"/>
              </a:rPr>
              <a:t>: d</a:t>
            </a:r>
            <a:r>
              <a:rPr lang="en-US" sz="2400" b="1" i="0" dirty="0">
                <a:solidFill>
                  <a:srgbClr val="000099"/>
                </a:solidFill>
                <a:effectLst/>
                <a:latin typeface="Open Sans"/>
              </a:rPr>
              <a:t>esigned for students eligible for Phi Alpha membership whose situation makes it a challenge to pay membership fees</a:t>
            </a:r>
          </a:p>
          <a:p>
            <a:pPr marL="0" indent="0">
              <a:buNone/>
            </a:pPr>
            <a:endParaRPr lang="en-US" sz="2400" b="0" i="0" dirty="0">
              <a:solidFill>
                <a:srgbClr val="46707F"/>
              </a:solidFill>
              <a:effectLst/>
              <a:latin typeface="Open Sans"/>
            </a:endParaRPr>
          </a:p>
          <a:p>
            <a:pPr marL="0" indent="0">
              <a:buNone/>
            </a:pPr>
            <a:r>
              <a:rPr lang="en-US" sz="2400" b="1" i="0" u="sng" dirty="0">
                <a:solidFill>
                  <a:srgbClr val="000099"/>
                </a:solidFill>
                <a:effectLst/>
                <a:latin typeface="Open Sans"/>
              </a:rPr>
              <a:t>Description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i="0" dirty="0">
                <a:solidFill>
                  <a:srgbClr val="000099"/>
                </a:solidFill>
                <a:effectLst/>
                <a:latin typeface="Open Sans"/>
              </a:rPr>
              <a:t>Each chapter receives 2 memberships per academic year at no cost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i="0" dirty="0">
                <a:solidFill>
                  <a:srgbClr val="000099"/>
                </a:solidFill>
                <a:effectLst/>
                <a:latin typeface="Open Sans"/>
              </a:rPr>
              <a:t>Chapters are responsible for any chapter fees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0099"/>
                </a:solidFill>
                <a:latin typeface="Open Sans"/>
              </a:rPr>
              <a:t>To apply </a:t>
            </a:r>
            <a:r>
              <a:rPr lang="en-US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contact Tammy Hamilton, Phi Alpha Coordinator, at</a:t>
            </a:r>
            <a:r>
              <a:rPr lang="en-US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>
                <a:solidFill>
                  <a:srgbClr val="46707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phialphainfo@etsu.edu</a:t>
            </a:r>
            <a:r>
              <a:rPr lang="en-US" dirty="0">
                <a:solidFill>
                  <a:srgbClr val="46707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457200" lvl="1" indent="0">
              <a:buNone/>
            </a:pPr>
            <a:endParaRPr lang="en-US" sz="2000" dirty="0"/>
          </a:p>
        </p:txBody>
      </p:sp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EB63B165-510F-4513-87D5-A91DBBFCDD3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6" r="4325"/>
          <a:stretch/>
        </p:blipFill>
        <p:spPr>
          <a:xfrm>
            <a:off x="1475316" y="189270"/>
            <a:ext cx="735365" cy="141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1555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01AFBC13-FF69-411D-9917-F66D5A2ED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310" y="365125"/>
            <a:ext cx="8798490" cy="1325563"/>
          </a:xfrm>
        </p:spPr>
        <p:txBody>
          <a:bodyPr>
            <a:normAutofit/>
          </a:bodyPr>
          <a:lstStyle/>
          <a:p>
            <a:r>
              <a:rPr lang="en-US" sz="3600" b="1" i="0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Chapter Support program</a:t>
            </a:r>
            <a:r>
              <a:rPr lang="en-US" sz="3600" b="0" i="0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 </a:t>
            </a:r>
            <a:endParaRPr lang="en-US" sz="3200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Content Placeholder 8">
            <a:extLst>
              <a:ext uri="{FF2B5EF4-FFF2-40B4-BE49-F238E27FC236}">
                <a16:creationId xmlns:a16="http://schemas.microsoft.com/office/drawing/2014/main" id="{B18516A5-3170-49B8-88CE-772A7BB56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66543"/>
            <a:ext cx="10404423" cy="46263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u="sng" dirty="0">
                <a:solidFill>
                  <a:srgbClr val="000099"/>
                </a:solidFill>
                <a:latin typeface="Open Sans"/>
              </a:rPr>
              <a:t>Intent</a:t>
            </a:r>
            <a:r>
              <a:rPr lang="en-US" sz="2400" b="1" i="0" dirty="0">
                <a:solidFill>
                  <a:srgbClr val="000099"/>
                </a:solidFill>
                <a:effectLst/>
                <a:latin typeface="Open Sans"/>
              </a:rPr>
              <a:t>: to support chapters in organizing membership and new member recruitment</a:t>
            </a:r>
          </a:p>
          <a:p>
            <a:pPr marL="0" indent="0">
              <a:buNone/>
            </a:pPr>
            <a:r>
              <a:rPr lang="en-US" sz="2400" b="1" i="0" u="sng" dirty="0">
                <a:solidFill>
                  <a:srgbClr val="000099"/>
                </a:solidFill>
                <a:effectLst/>
                <a:latin typeface="Open Sans"/>
              </a:rPr>
              <a:t>Description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i="0" dirty="0">
                <a:solidFill>
                  <a:srgbClr val="000099"/>
                </a:solidFill>
                <a:effectLst/>
                <a:latin typeface="Open Sans"/>
              </a:rPr>
              <a:t>Chapters may ask for and receive up to $100 toward a </a:t>
            </a:r>
            <a:r>
              <a:rPr lang="en-US" b="1" dirty="0">
                <a:solidFill>
                  <a:srgbClr val="000099"/>
                </a:solidFill>
                <a:latin typeface="Open Sans"/>
              </a:rPr>
              <a:t>r</a:t>
            </a:r>
            <a:r>
              <a:rPr lang="en-US" b="1" i="0" dirty="0">
                <a:solidFill>
                  <a:srgbClr val="000099"/>
                </a:solidFill>
                <a:effectLst/>
                <a:latin typeface="Open Sans"/>
              </a:rPr>
              <a:t>ecruitment or organizing event or meeting. Chapters are asked to organize membership and invite students who are eligible to join Phi </a:t>
            </a:r>
            <a:r>
              <a:rPr lang="en-US" b="1" dirty="0">
                <a:solidFill>
                  <a:srgbClr val="000099"/>
                </a:solidFill>
                <a:latin typeface="Open Sans"/>
              </a:rPr>
              <a:t>A</a:t>
            </a:r>
            <a:r>
              <a:rPr lang="en-US" b="1" i="0" dirty="0">
                <a:solidFill>
                  <a:srgbClr val="000099"/>
                </a:solidFill>
                <a:effectLst/>
                <a:latin typeface="Open Sans"/>
              </a:rPr>
              <a:t>lpha.</a:t>
            </a:r>
            <a:endParaRPr lang="en-US" b="1" dirty="0">
              <a:solidFill>
                <a:srgbClr val="000099"/>
              </a:solidFill>
              <a:latin typeface="Open Sans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0099"/>
                </a:solidFill>
                <a:latin typeface="Open Sans"/>
              </a:rPr>
              <a:t>F</a:t>
            </a:r>
            <a:r>
              <a:rPr lang="en-US" b="1" i="0" dirty="0">
                <a:solidFill>
                  <a:srgbClr val="000099"/>
                </a:solidFill>
                <a:effectLst/>
                <a:latin typeface="Open Sans"/>
              </a:rPr>
              <a:t>unds may be used for refreshments, materials, or other items</a:t>
            </a:r>
            <a:endParaRPr lang="en-US" b="1" dirty="0">
              <a:solidFill>
                <a:srgbClr val="000099"/>
              </a:solidFill>
              <a:latin typeface="Open Sans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i="0" dirty="0">
                <a:solidFill>
                  <a:srgbClr val="000099"/>
                </a:solidFill>
                <a:effectLst/>
                <a:latin typeface="Open Sans"/>
              </a:rPr>
              <a:t>Chapters submit a brief account following the event or meeting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 apply contact Tammy Hamilton, Phi Alpha Coordinator, at </a:t>
            </a:r>
            <a:r>
              <a:rPr lang="en-US" sz="2400" dirty="0">
                <a:solidFill>
                  <a:srgbClr val="46707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phialphainfo@etsu.edu</a:t>
            </a:r>
            <a:r>
              <a:rPr lang="en-US" sz="2400" dirty="0">
                <a:solidFill>
                  <a:srgbClr val="46707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b="1" i="0" dirty="0">
              <a:solidFill>
                <a:srgbClr val="000099"/>
              </a:solidFill>
              <a:effectLst/>
              <a:latin typeface="Open Sans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sz="2000" dirty="0"/>
          </a:p>
        </p:txBody>
      </p:sp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EB63B165-510F-4513-87D5-A91DBBFCDD3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6" r="4325"/>
          <a:stretch/>
        </p:blipFill>
        <p:spPr>
          <a:xfrm>
            <a:off x="1475316" y="189270"/>
            <a:ext cx="735365" cy="141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0107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28597A-217B-B6F8-40C0-6753989962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7D229092-E409-15F6-1F26-A4228887E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310" y="365125"/>
            <a:ext cx="8798490" cy="1325563"/>
          </a:xfrm>
        </p:spPr>
        <p:txBody>
          <a:bodyPr>
            <a:normAutofit/>
          </a:bodyPr>
          <a:lstStyle/>
          <a:p>
            <a:r>
              <a:rPr lang="en-US" sz="3600" b="1" i="0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Application processes</a:t>
            </a:r>
            <a:r>
              <a:rPr lang="en-US" sz="3600" b="0" i="0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  <a:endParaRPr lang="en-US" sz="3600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Content Placeholder 8">
            <a:extLst>
              <a:ext uri="{FF2B5EF4-FFF2-40B4-BE49-F238E27FC236}">
                <a16:creationId xmlns:a16="http://schemas.microsoft.com/office/drawing/2014/main" id="{026CE584-C7C1-3B6E-D456-91A384356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66543"/>
            <a:ext cx="11138941" cy="431041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Competitive award program applications (</a:t>
            </a:r>
            <a:r>
              <a:rPr lang="en-US" sz="20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except chapter grant)</a:t>
            </a:r>
            <a:r>
              <a:rPr lang="en-US" sz="24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are submitted through a link on the Phi Alpha website </a:t>
            </a: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https://phialpha.org/</a:t>
            </a: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on the </a:t>
            </a:r>
            <a:r>
              <a:rPr lang="en-US" sz="24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PROGRAMS</a:t>
            </a:r>
            <a:r>
              <a:rPr lang="en-US" sz="2400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page</a:t>
            </a:r>
            <a:r>
              <a:rPr lang="en-US" sz="2400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2400" dirty="0">
                <a:solidFill>
                  <a:srgbClr val="0563C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https://phialpha.org/programs/</a:t>
            </a: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0" indent="0">
              <a:buNone/>
            </a:pPr>
            <a:endParaRPr lang="en-US" sz="2400" dirty="0">
              <a:solidFill>
                <a:srgbClr val="46707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u="sng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Chapter Grant Award</a:t>
            </a:r>
            <a:r>
              <a:rPr lang="en-US" sz="24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application is downloaded on the Home page website under the Chapter Grants tab (</a:t>
            </a:r>
            <a:r>
              <a:rPr lang="en-US" sz="2400" b="1" i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WORD</a:t>
            </a:r>
            <a:r>
              <a:rPr lang="en-US" sz="24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document). Send the completed application to Tammy Hamilton, Phi Alpha Coordinator, at </a:t>
            </a:r>
            <a:r>
              <a:rPr lang="en-US" sz="2400" dirty="0">
                <a:solidFill>
                  <a:srgbClr val="46707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4"/>
              </a:rPr>
              <a:t>phialphainfo@etsu.edu</a:t>
            </a:r>
            <a:r>
              <a:rPr lang="en-US" sz="2400" dirty="0">
                <a:solidFill>
                  <a:srgbClr val="46707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0" indent="0">
              <a:buNone/>
            </a:pPr>
            <a:endParaRPr 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u="sng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Student Support and Chapter Support </a:t>
            </a:r>
            <a:r>
              <a:rPr lang="en-US" sz="24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contact Tammy Hamilton, Phi Alpha Coordinator, at </a:t>
            </a:r>
            <a:r>
              <a:rPr lang="en-US" sz="2400" dirty="0">
                <a:solidFill>
                  <a:srgbClr val="46707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4"/>
              </a:rPr>
              <a:t>phialphainfo@etsu.edu</a:t>
            </a:r>
            <a:r>
              <a:rPr lang="en-US" sz="2400" dirty="0">
                <a:solidFill>
                  <a:srgbClr val="46707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9683BC7F-6D41-D5BF-E741-F814E6EAD5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6" r="4325"/>
          <a:stretch/>
        </p:blipFill>
        <p:spPr>
          <a:xfrm>
            <a:off x="1475316" y="189270"/>
            <a:ext cx="735365" cy="141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557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B5C836-DBDC-6491-B7A4-0C390F6B75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D4C8DCCE-4ADF-BC83-A947-FE5FB9891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310" y="365125"/>
            <a:ext cx="8798490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Competitive a</a:t>
            </a:r>
            <a:r>
              <a:rPr lang="en-US" sz="3600" b="1" i="0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ward program application submissions</a:t>
            </a:r>
            <a:endParaRPr lang="en-US" sz="3600" b="1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Content Placeholder 8">
            <a:extLst>
              <a:ext uri="{FF2B5EF4-FFF2-40B4-BE49-F238E27FC236}">
                <a16:creationId xmlns:a16="http://schemas.microsoft.com/office/drawing/2014/main" id="{A22A2380-4CFA-DB85-3875-F3C58FEDA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6543"/>
            <a:ext cx="10344462" cy="462633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All applications </a:t>
            </a:r>
            <a:r>
              <a:rPr lang="en-US" sz="16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(except chapter grants) </a:t>
            </a:r>
            <a:r>
              <a:rPr lang="en-US" sz="20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are submitted through a link on the Phi Alpha website </a:t>
            </a:r>
            <a:r>
              <a:rPr 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https://phialpha.org/</a:t>
            </a:r>
            <a:r>
              <a:rPr 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0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on the PROGRAMS page</a:t>
            </a:r>
            <a:r>
              <a:rPr lang="en-US" sz="20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2000" dirty="0">
                <a:solidFill>
                  <a:srgbClr val="0563C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https://phialpha.org/programs/</a:t>
            </a:r>
            <a:r>
              <a:rPr 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students create an account </a:t>
            </a:r>
          </a:p>
          <a:p>
            <a:pPr marL="0" indent="0">
              <a:buNone/>
            </a:pPr>
            <a:endParaRPr lang="en-US" sz="2000" b="1" u="sng" dirty="0">
              <a:solidFill>
                <a:srgbClr val="002060"/>
              </a:solidFill>
              <a:latin typeface="Open Sans"/>
            </a:endParaRPr>
          </a:p>
          <a:p>
            <a:pPr marL="0" indent="0">
              <a:buNone/>
            </a:pPr>
            <a:r>
              <a:rPr lang="en-US" sz="2000" b="1" u="sng" dirty="0">
                <a:solidFill>
                  <a:srgbClr val="000099"/>
                </a:solidFill>
                <a:latin typeface="Open Sans"/>
              </a:rPr>
              <a:t>Vendors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Proposal Space – abstract management system – platform for applications </a:t>
            </a:r>
            <a:r>
              <a:rPr lang="en-US" sz="2000" dirty="0">
                <a:solidFill>
                  <a:srgbClr val="46707F"/>
                </a:solidFill>
                <a:latin typeface="Open Sans"/>
                <a:hlinkClick r:id="rId4"/>
              </a:rPr>
              <a:t>https://proposalspace.com/</a:t>
            </a:r>
            <a:r>
              <a:rPr lang="en-US" sz="2000" dirty="0">
                <a:solidFill>
                  <a:srgbClr val="46707F"/>
                </a:solidFill>
                <a:latin typeface="Open Sans"/>
              </a:rPr>
              <a:t> </a:t>
            </a:r>
          </a:p>
          <a:p>
            <a:pPr marL="0" indent="0">
              <a:buNone/>
            </a:pPr>
            <a:endParaRPr lang="en-US" sz="2000" dirty="0">
              <a:solidFill>
                <a:srgbClr val="46707F"/>
              </a:solidFill>
              <a:latin typeface="Open Sans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Arden Solutions – management company – manages judging processes and tabulating score</a:t>
            </a:r>
            <a:r>
              <a:rPr lang="en-US" sz="2000" b="1" dirty="0">
                <a:solidFill>
                  <a:srgbClr val="002060"/>
                </a:solidFill>
                <a:latin typeface="Open Sans"/>
              </a:rPr>
              <a:t>s </a:t>
            </a:r>
            <a:r>
              <a:rPr lang="en-US" sz="2000" dirty="0">
                <a:solidFill>
                  <a:srgbClr val="46707F"/>
                </a:solidFill>
                <a:latin typeface="Open Sans"/>
                <a:hlinkClick r:id="rId5"/>
              </a:rPr>
              <a:t>https://www.ardensolutions.com/</a:t>
            </a:r>
            <a:r>
              <a:rPr lang="en-US" sz="2000" dirty="0">
                <a:solidFill>
                  <a:srgbClr val="46707F"/>
                </a:solidFill>
                <a:latin typeface="Open Sans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b="0" i="0" dirty="0">
              <a:solidFill>
                <a:srgbClr val="46707F"/>
              </a:solidFill>
              <a:effectLst/>
              <a:latin typeface="Open Sans"/>
            </a:endParaRPr>
          </a:p>
        </p:txBody>
      </p:sp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604D9687-994C-B820-82DE-5513365A82D4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6" r="4325"/>
          <a:stretch/>
        </p:blipFill>
        <p:spPr>
          <a:xfrm>
            <a:off x="1475316" y="189270"/>
            <a:ext cx="735365" cy="141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523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9C143B-942F-E601-AAC2-32CDB19EE0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31D416F6-A5D5-B4D8-E056-CE99E1AD7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309" y="365125"/>
            <a:ext cx="9074715" cy="1325563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BSW, MSW, PhD/DSW </a:t>
            </a:r>
            <a:r>
              <a:rPr lang="en-US" sz="3200" b="1" i="0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Scholarship programs</a:t>
            </a:r>
            <a:endParaRPr lang="en-US" sz="3200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Content Placeholder 8">
            <a:extLst>
              <a:ext uri="{FF2B5EF4-FFF2-40B4-BE49-F238E27FC236}">
                <a16:creationId xmlns:a16="http://schemas.microsoft.com/office/drawing/2014/main" id="{C53FD4FD-76A6-8E5D-0B1A-AD5288994A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6543"/>
            <a:ext cx="10344462" cy="462633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u="sng" dirty="0">
                <a:solidFill>
                  <a:srgbClr val="000099"/>
                </a:solidFill>
                <a:latin typeface="Open Sans"/>
              </a:rPr>
              <a:t>Intent</a:t>
            </a:r>
            <a:r>
              <a:rPr lang="en-US" sz="2000" b="1" dirty="0">
                <a:solidFill>
                  <a:srgbClr val="000099"/>
                </a:solidFill>
                <a:latin typeface="Open Sans"/>
              </a:rPr>
              <a:t>: help students with education-related expenses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b="1" dirty="0">
              <a:solidFill>
                <a:srgbClr val="000099"/>
              </a:solidFill>
              <a:latin typeface="Open Sans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u="sng" dirty="0">
                <a:solidFill>
                  <a:srgbClr val="000099"/>
                </a:solidFill>
                <a:latin typeface="Open Sans"/>
              </a:rPr>
              <a:t>Eligibility</a:t>
            </a:r>
            <a:endParaRPr lang="en-US" sz="2000" b="1" dirty="0">
              <a:solidFill>
                <a:srgbClr val="000099"/>
              </a:solidFill>
              <a:latin typeface="Open Sans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In good standing with Phi Alpha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Enrolled when submitting the application and in the year following the award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May apply during senior year of BSW program if enrolling in MSW program May apply during final year of MSW program if enrolling in PhD/DSW program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b="1" i="0" u="sng" dirty="0">
              <a:solidFill>
                <a:srgbClr val="000099"/>
              </a:solidFill>
              <a:effectLst/>
              <a:latin typeface="Open Sans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i="0" u="sng" dirty="0">
                <a:solidFill>
                  <a:srgbClr val="000099"/>
                </a:solidFill>
                <a:effectLst/>
                <a:latin typeface="Open Sans"/>
              </a:rPr>
              <a:t>Awards</a:t>
            </a:r>
            <a:endParaRPr lang="en-US" sz="2000" b="1" u="sng" dirty="0">
              <a:solidFill>
                <a:srgbClr val="000099"/>
              </a:solidFill>
              <a:latin typeface="Open Sans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First place: $3,000 &amp; plaque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Second place: $2,000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Third place: $1,000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900" b="1" dirty="0">
                <a:solidFill>
                  <a:srgbClr val="000099"/>
                </a:solidFill>
                <a:latin typeface="Open Sans"/>
              </a:rPr>
              <a:t>A</a:t>
            </a:r>
            <a:r>
              <a:rPr kumimoji="0" 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ward winners are announced September 1</a:t>
            </a:r>
            <a:r>
              <a:rPr kumimoji="0" lang="en-US" sz="1900" b="1" i="0" u="none" strike="noStrike" kern="1200" cap="none" spc="0" normalizeH="0" baseline="3000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st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sz="1900" b="1" dirty="0">
                <a:solidFill>
                  <a:srgbClr val="000099"/>
                </a:solidFill>
                <a:latin typeface="Open Sans"/>
              </a:rPr>
              <a:t>A</a:t>
            </a:r>
            <a:r>
              <a:rPr kumimoji="0" 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wards are given directly to students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b="0" i="0" dirty="0">
              <a:solidFill>
                <a:srgbClr val="002060"/>
              </a:solidFill>
              <a:effectLst/>
              <a:latin typeface="Open Sans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b="0" i="0" dirty="0">
              <a:solidFill>
                <a:srgbClr val="002060"/>
              </a:solidFill>
              <a:effectLst/>
              <a:latin typeface="Open Sans"/>
            </a:endParaRPr>
          </a:p>
        </p:txBody>
      </p:sp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38C3F11A-ABA4-A742-46E4-9BD4ECFE8AE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6" r="4325"/>
          <a:stretch/>
        </p:blipFill>
        <p:spPr>
          <a:xfrm>
            <a:off x="1475316" y="189270"/>
            <a:ext cx="735365" cy="141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89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01AFBC13-FF69-411D-9917-F66D5A2ED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309" y="365125"/>
            <a:ext cx="9074715" cy="1325563"/>
          </a:xfrm>
        </p:spPr>
        <p:txBody>
          <a:bodyPr>
            <a:normAutofit/>
          </a:bodyPr>
          <a:lstStyle/>
          <a:p>
            <a:r>
              <a:rPr lang="en-US" sz="3600" b="1" i="0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Scholarship programs application</a:t>
            </a:r>
            <a:endParaRPr lang="en-US" sz="3200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Content Placeholder 8">
            <a:extLst>
              <a:ext uri="{FF2B5EF4-FFF2-40B4-BE49-F238E27FC236}">
                <a16:creationId xmlns:a16="http://schemas.microsoft.com/office/drawing/2014/main" id="{B18516A5-3170-49B8-88CE-772A7BB56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769" y="1866543"/>
            <a:ext cx="10344462" cy="462633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b="1" i="0" u="sng" dirty="0">
              <a:solidFill>
                <a:srgbClr val="002060"/>
              </a:solidFill>
              <a:effectLst/>
              <a:latin typeface="Open Sans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i="0" u="sng" dirty="0">
                <a:solidFill>
                  <a:srgbClr val="000099"/>
                </a:solidFill>
                <a:effectLst/>
                <a:latin typeface="Open Sans"/>
              </a:rPr>
              <a:t>Application content focus/fields</a:t>
            </a:r>
            <a:r>
              <a:rPr lang="en-US" sz="2000" b="1" i="0" dirty="0">
                <a:solidFill>
                  <a:srgbClr val="000099"/>
                </a:solidFill>
                <a:effectLst/>
                <a:latin typeface="Open Sans"/>
              </a:rPr>
              <a:t>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(1) service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(2) scholarship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(3) leadership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(4) career plans &amp; anticipated impact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200" b="1" dirty="0">
                <a:solidFill>
                  <a:srgbClr val="000099"/>
                </a:solidFill>
                <a:latin typeface="Open Sans"/>
              </a:rPr>
              <a:t>each field allows up to 1000 words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200" b="1" dirty="0">
                <a:solidFill>
                  <a:srgbClr val="000099"/>
                </a:solidFill>
                <a:latin typeface="Open Sans"/>
              </a:rPr>
              <a:t>may create in a </a:t>
            </a:r>
            <a:r>
              <a:rPr lang="en-US" sz="1200" b="1" i="1" dirty="0">
                <a:solidFill>
                  <a:srgbClr val="000099"/>
                </a:solidFill>
                <a:latin typeface="Open Sans"/>
              </a:rPr>
              <a:t>Microsoft Word </a:t>
            </a:r>
            <a:r>
              <a:rPr lang="en-US" sz="1200" b="1" dirty="0">
                <a:solidFill>
                  <a:srgbClr val="000099"/>
                </a:solidFill>
                <a:latin typeface="Open Sans"/>
              </a:rPr>
              <a:t>document and cut &amp; paste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b="1" dirty="0">
              <a:solidFill>
                <a:srgbClr val="002060"/>
              </a:solidFill>
              <a:latin typeface="Open Sans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u="sng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Application submission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applications are submitted through a link on the Phi Alpha website under the</a:t>
            </a:r>
            <a:r>
              <a:rPr lang="en-US" sz="2000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0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PROGRAMS</a:t>
            </a:r>
            <a:r>
              <a:rPr lang="en-US" sz="2000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0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page: </a:t>
            </a:r>
            <a:r>
              <a:rPr 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https://phialpha.org/programs/</a:t>
            </a:r>
            <a:r>
              <a:rPr 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application to be submitted by student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a</a:t>
            </a:r>
            <a:r>
              <a:rPr lang="en-US" sz="2000" b="1" i="0" dirty="0">
                <a:solidFill>
                  <a:srgbClr val="000099"/>
                </a:solidFill>
                <a:effectLst/>
                <a:latin typeface="Open Sans"/>
              </a:rPr>
              <a:t>pplication deadline is </a:t>
            </a:r>
            <a:r>
              <a:rPr lang="en-US" sz="2000" b="1" dirty="0">
                <a:solidFill>
                  <a:srgbClr val="000099"/>
                </a:solidFill>
                <a:latin typeface="Open Sans"/>
              </a:rPr>
              <a:t>May 31</a:t>
            </a:r>
            <a:r>
              <a:rPr lang="en-US" sz="2000" b="1" baseline="30000" dirty="0">
                <a:solidFill>
                  <a:srgbClr val="000099"/>
                </a:solidFill>
                <a:latin typeface="Open Sans"/>
              </a:rPr>
              <a:t>st</a:t>
            </a:r>
            <a:endParaRPr lang="en-US" sz="2000" b="1" dirty="0">
              <a:solidFill>
                <a:srgbClr val="000099"/>
              </a:solidFill>
              <a:latin typeface="Open Sans"/>
            </a:endParaRPr>
          </a:p>
        </p:txBody>
      </p:sp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EB63B165-510F-4513-87D5-A91DBBFCDD3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6" r="4325"/>
          <a:stretch/>
        </p:blipFill>
        <p:spPr>
          <a:xfrm>
            <a:off x="1475316" y="189270"/>
            <a:ext cx="735365" cy="141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836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0A6049-7601-9EF5-B438-93CF88CAC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C76B5722-0FE4-9C90-B0BF-EC16361F9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309" y="365125"/>
            <a:ext cx="9074715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2023-2024 S</a:t>
            </a:r>
            <a:r>
              <a:rPr lang="en-US" sz="3600" b="1" i="0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cholarship winners</a:t>
            </a:r>
            <a:endParaRPr lang="en-US" sz="3200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Content Placeholder 8">
            <a:extLst>
              <a:ext uri="{FF2B5EF4-FFF2-40B4-BE49-F238E27FC236}">
                <a16:creationId xmlns:a16="http://schemas.microsoft.com/office/drawing/2014/main" id="{963CAC0D-619B-A258-944B-AE73F8127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9188" y="1788905"/>
            <a:ext cx="10344462" cy="4626332"/>
          </a:xfrm>
        </p:spPr>
        <p:txBody>
          <a:bodyPr>
            <a:noAutofit/>
          </a:bodyPr>
          <a:lstStyle/>
          <a:p>
            <a:pPr marL="0" marR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u="sng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Patty Gibbs Wahlberg BSW Scholarship</a:t>
            </a:r>
            <a:endParaRPr lang="en-US" sz="1800" b="1" dirty="0">
              <a:solidFill>
                <a:srgbClr val="000099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en-US" sz="1800" b="1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(1) Ugo Destiny </a:t>
            </a:r>
            <a:r>
              <a:rPr lang="en-US" sz="1800" b="1" dirty="0" err="1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Woko</a:t>
            </a:r>
            <a:r>
              <a:rPr lang="en-US" sz="1800" b="1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University of Alaska Anchorage, Dr. Donna </a:t>
            </a:r>
            <a:r>
              <a:rPr lang="en-US" sz="1800" b="1" dirty="0" err="1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Aguiniga</a:t>
            </a:r>
            <a:r>
              <a:rPr lang="en-US" sz="1800" b="1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Advisor</a:t>
            </a: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en-US" sz="1800" b="1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(2) </a:t>
            </a:r>
            <a:r>
              <a:rPr lang="en-US" sz="1800" b="1" dirty="0" err="1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Cerissa</a:t>
            </a:r>
            <a:r>
              <a:rPr lang="en-US" sz="1800" b="1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A. Brown, Walden University, Dr. Olivia </a:t>
            </a:r>
            <a:r>
              <a:rPr lang="en-US" sz="1800" b="1" dirty="0" err="1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Creary</a:t>
            </a:r>
            <a:r>
              <a:rPr lang="en-US" sz="1800" b="1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Advisor</a:t>
            </a: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en-US" sz="1800" b="1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(3) Sarah Crowley, Creighton University, Dr. Monica White, Advisor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b="1" u="sng" dirty="0">
              <a:solidFill>
                <a:srgbClr val="000099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u="sng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MSW Scholarship</a:t>
            </a:r>
            <a:endParaRPr lang="en-US" sz="1800" b="1" dirty="0">
              <a:solidFill>
                <a:srgbClr val="000099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en-US" sz="1800" b="1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(1) Autumn Rae Henry, Texas Christian University, Dr. </a:t>
            </a:r>
            <a:r>
              <a:rPr lang="en-US" sz="1800" b="1" dirty="0" err="1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Sh’Niqua</a:t>
            </a:r>
            <a:r>
              <a:rPr lang="en-US" sz="1800" b="1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Alford, Advisor</a:t>
            </a: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en-US" sz="1800" b="1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(2) Sydney Gran, University of Southern California, Dr. Suh Chen Hsiao, Advisor</a:t>
            </a: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en-US" sz="1800" b="1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(3) Megan </a:t>
            </a:r>
            <a:r>
              <a:rPr lang="en-US" sz="1800" b="1" dirty="0" err="1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Warshauer</a:t>
            </a:r>
            <a:r>
              <a:rPr lang="en-US" sz="1800" b="1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Fairleigh Dickinson University, Dr. Nicole Zmuda, Advisor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u="sng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Doctoral Scholarship</a:t>
            </a:r>
            <a:endParaRPr lang="en-US" sz="1800" b="1" dirty="0">
              <a:solidFill>
                <a:srgbClr val="000099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en-US" sz="1800" b="1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(1) Dr. Marya Wright, University of Southern California, Dr. Suh Chen Hsiao, Advisor</a:t>
            </a: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en-US" sz="1800" b="1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(2) Chisom E. </a:t>
            </a:r>
            <a:r>
              <a:rPr lang="en-US" sz="1800" b="1" dirty="0" err="1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Enujioke</a:t>
            </a:r>
            <a:r>
              <a:rPr lang="en-US" sz="1800" b="1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Capella University, Dr. Addie McCafferty, Advisor</a:t>
            </a: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en-US" sz="1800" b="1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(3) Sarah Elizabeth Garza-Levitt, University of Utah, Dr. </a:t>
            </a:r>
            <a:r>
              <a:rPr lang="de-DE" sz="1800" b="1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Jason Castillo, Advisor</a:t>
            </a:r>
            <a:endParaRPr lang="en-US" sz="1800" b="1" i="0" dirty="0">
              <a:solidFill>
                <a:srgbClr val="000099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7609BE0D-6DBC-FEAD-E70B-2ED35EC05AA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6" r="4325"/>
          <a:stretch/>
        </p:blipFill>
        <p:spPr>
          <a:xfrm>
            <a:off x="1475316" y="189270"/>
            <a:ext cx="735365" cy="141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956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01AFBC13-FF69-411D-9917-F66D5A2ED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310" y="365125"/>
            <a:ext cx="8798490" cy="1325563"/>
          </a:xfrm>
        </p:spPr>
        <p:txBody>
          <a:bodyPr>
            <a:normAutofit/>
          </a:bodyPr>
          <a:lstStyle/>
          <a:p>
            <a:r>
              <a:rPr lang="en-US" sz="3600" b="1" i="0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Chapter Service Award</a:t>
            </a:r>
            <a:endParaRPr lang="en-US" sz="3200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Content Placeholder 8">
            <a:extLst>
              <a:ext uri="{FF2B5EF4-FFF2-40B4-BE49-F238E27FC236}">
                <a16:creationId xmlns:a16="http://schemas.microsoft.com/office/drawing/2014/main" id="{B18516A5-3170-49B8-88CE-772A7BB56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735" y="1607785"/>
            <a:ext cx="11588791" cy="506094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000" b="1" i="0" u="sng" dirty="0">
              <a:solidFill>
                <a:srgbClr val="002060"/>
              </a:solidFill>
              <a:effectLst/>
              <a:latin typeface="Open Sans"/>
            </a:endParaRPr>
          </a:p>
          <a:p>
            <a:pPr marL="0" indent="0">
              <a:buNone/>
            </a:pPr>
            <a:r>
              <a:rPr lang="en-US" sz="2000" b="1" i="0" u="sng" dirty="0">
                <a:solidFill>
                  <a:srgbClr val="000099"/>
                </a:solidFill>
                <a:effectLst/>
                <a:latin typeface="Open Sans"/>
              </a:rPr>
              <a:t>Intent</a:t>
            </a:r>
            <a:r>
              <a:rPr lang="en-US" sz="2000" b="1" i="0" dirty="0">
                <a:solidFill>
                  <a:srgbClr val="000099"/>
                </a:solidFill>
                <a:effectLst/>
                <a:latin typeface="Open Sans"/>
              </a:rPr>
              <a:t>: recognize and reward chapters for outstanding service</a:t>
            </a:r>
          </a:p>
          <a:p>
            <a:pPr marL="0" indent="0">
              <a:buNone/>
            </a:pPr>
            <a:endParaRPr lang="en-US" sz="2000" b="1" i="0" dirty="0">
              <a:solidFill>
                <a:srgbClr val="000099"/>
              </a:solidFill>
              <a:effectLst/>
              <a:latin typeface="Open Sans"/>
            </a:endParaRPr>
          </a:p>
          <a:p>
            <a:pPr marL="0" indent="0">
              <a:buNone/>
            </a:pPr>
            <a:r>
              <a:rPr lang="en-US" sz="2000" b="1" u="sng" dirty="0">
                <a:solidFill>
                  <a:srgbClr val="000099"/>
                </a:solidFill>
                <a:latin typeface="Open Sans"/>
              </a:rPr>
              <a:t>Eligibility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Chapter registered and in good standing with Phi Alpha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800" b="1" dirty="0">
                <a:solidFill>
                  <a:srgbClr val="000099"/>
                </a:solidFill>
                <a:latin typeface="Open Sans"/>
              </a:rPr>
              <a:t>All work described must have been completed by Phi Alpha members during previous 12 months (June 1</a:t>
            </a:r>
            <a:r>
              <a:rPr lang="en-US" sz="1800" b="1" baseline="30000" dirty="0">
                <a:solidFill>
                  <a:srgbClr val="000099"/>
                </a:solidFill>
                <a:latin typeface="Open Sans"/>
              </a:rPr>
              <a:t>st</a:t>
            </a:r>
            <a:r>
              <a:rPr lang="en-US" sz="1800" b="1" dirty="0">
                <a:solidFill>
                  <a:srgbClr val="000099"/>
                </a:solidFill>
                <a:latin typeface="Open Sans"/>
              </a:rPr>
              <a:t> – May 31</a:t>
            </a:r>
            <a:r>
              <a:rPr lang="en-US" sz="1800" b="1" baseline="30000" dirty="0">
                <a:solidFill>
                  <a:srgbClr val="000099"/>
                </a:solidFill>
                <a:latin typeface="Open Sans"/>
              </a:rPr>
              <a:t>st</a:t>
            </a:r>
            <a:r>
              <a:rPr lang="en-US" sz="1800" b="1" dirty="0">
                <a:solidFill>
                  <a:srgbClr val="000099"/>
                </a:solidFill>
                <a:latin typeface="Open Sans"/>
              </a:rPr>
              <a:t>)</a:t>
            </a:r>
          </a:p>
          <a:p>
            <a:pPr marL="0" indent="0">
              <a:buNone/>
            </a:pPr>
            <a:endParaRPr lang="en-US" sz="2000" b="1" u="sng" dirty="0">
              <a:solidFill>
                <a:srgbClr val="000099"/>
              </a:solidFill>
              <a:latin typeface="Open Sans"/>
            </a:endParaRPr>
          </a:p>
          <a:p>
            <a:pPr marL="0" indent="0">
              <a:buNone/>
            </a:pPr>
            <a:r>
              <a:rPr lang="en-US" sz="2000" b="1" u="sng" dirty="0">
                <a:solidFill>
                  <a:srgbClr val="000099"/>
                </a:solidFill>
                <a:latin typeface="Open Sans"/>
              </a:rPr>
              <a:t>Awards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Four awards of $500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000099"/>
                </a:solidFill>
                <a:latin typeface="Open Sans"/>
              </a:rPr>
              <a:t>Plaque</a:t>
            </a:r>
            <a:endParaRPr lang="en-US" sz="2000" b="1" i="0" dirty="0">
              <a:solidFill>
                <a:srgbClr val="000099"/>
              </a:solidFill>
              <a:effectLst/>
              <a:latin typeface="Open San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Award winners are announced Sept 1</a:t>
            </a:r>
            <a:r>
              <a:rPr kumimoji="0" lang="en-US" sz="1900" b="1" i="0" u="none" strike="noStrike" kern="1200" cap="none" spc="0" normalizeH="0" baseline="3000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st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sz="1900" b="1" dirty="0">
                <a:solidFill>
                  <a:srgbClr val="000099"/>
                </a:solidFill>
                <a:latin typeface="Open Sans"/>
              </a:rPr>
              <a:t>A</a:t>
            </a:r>
            <a:r>
              <a:rPr kumimoji="0" 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wards are given directly to chapters </a:t>
            </a:r>
          </a:p>
          <a:p>
            <a:pPr marL="0" indent="0">
              <a:buNone/>
            </a:pPr>
            <a:endParaRPr lang="en-US" b="0" i="0" dirty="0">
              <a:solidFill>
                <a:srgbClr val="46707F"/>
              </a:solidFill>
              <a:effectLst/>
              <a:latin typeface="Open Sans"/>
            </a:endParaRPr>
          </a:p>
        </p:txBody>
      </p:sp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EB63B165-510F-4513-87D5-A91DBBFCDD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6" r="4325"/>
          <a:stretch/>
        </p:blipFill>
        <p:spPr>
          <a:xfrm>
            <a:off x="1475316" y="189270"/>
            <a:ext cx="735365" cy="141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784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01AFBC13-FF69-411D-9917-F66D5A2ED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310" y="365125"/>
            <a:ext cx="8798490" cy="1325563"/>
          </a:xfrm>
        </p:spPr>
        <p:txBody>
          <a:bodyPr>
            <a:normAutofit/>
          </a:bodyPr>
          <a:lstStyle/>
          <a:p>
            <a:r>
              <a:rPr lang="en-US" sz="3600" b="1" i="0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Chapter Service Award</a:t>
            </a:r>
            <a:r>
              <a:rPr lang="en-US" sz="36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600" b="1" i="0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(continued)</a:t>
            </a:r>
            <a:r>
              <a:rPr lang="en-US" sz="3600" b="0" i="0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  <a:endParaRPr lang="en-US" sz="3600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Content Placeholder 8">
            <a:extLst>
              <a:ext uri="{FF2B5EF4-FFF2-40B4-BE49-F238E27FC236}">
                <a16:creationId xmlns:a16="http://schemas.microsoft.com/office/drawing/2014/main" id="{B18516A5-3170-49B8-88CE-772A7BB56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9710"/>
            <a:ext cx="11183912" cy="456917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i="0" u="sng" dirty="0">
                <a:solidFill>
                  <a:srgbClr val="000099"/>
                </a:solidFill>
                <a:effectLst/>
                <a:latin typeface="Open Sans"/>
              </a:rPr>
              <a:t>Application content focus/fields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arenBoth"/>
            </a:pPr>
            <a:r>
              <a:rPr lang="en-US" sz="2400" b="1" dirty="0">
                <a:solidFill>
                  <a:srgbClr val="000099"/>
                </a:solidFill>
                <a:latin typeface="Open Sans"/>
              </a:rPr>
              <a:t>promotes scholarship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arenBoth"/>
            </a:pPr>
            <a:r>
              <a:rPr lang="en-US" sz="2400" b="1" dirty="0">
                <a:solidFill>
                  <a:srgbClr val="000099"/>
                </a:solidFill>
                <a:latin typeface="Open Sans"/>
              </a:rPr>
              <a:t>promotes social work profession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arenBoth"/>
            </a:pPr>
            <a:r>
              <a:rPr lang="en-US" sz="2400" b="1" dirty="0">
                <a:solidFill>
                  <a:srgbClr val="000099"/>
                </a:solidFill>
                <a:latin typeface="Open Sans"/>
              </a:rPr>
              <a:t>promotes service/humanitarian goals/ideals in community/university 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arenBoth"/>
            </a:pPr>
            <a:r>
              <a:rPr lang="en-US" sz="2400" b="1" dirty="0">
                <a:solidFill>
                  <a:srgbClr val="000099"/>
                </a:solidFill>
                <a:latin typeface="Open Sans"/>
              </a:rPr>
              <a:t>furthers mission of Phi Alpha/chapter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400" b="1" u="sng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u="sng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Application submission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applications are submitted through a link on the Phi Alpha website under the</a:t>
            </a:r>
            <a:r>
              <a:rPr lang="en-US" sz="2400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PROGRAMS</a:t>
            </a:r>
            <a:r>
              <a:rPr lang="en-US" sz="2400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page: </a:t>
            </a: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https://phialpha.org/programs/</a:t>
            </a: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0099"/>
                </a:solidFill>
                <a:latin typeface="Open Sans"/>
              </a:rPr>
              <a:t>application to be completed by student officer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0099"/>
                </a:solidFill>
                <a:latin typeface="Open Sans"/>
              </a:rPr>
              <a:t>a</a:t>
            </a:r>
            <a:r>
              <a:rPr lang="en-US" sz="2400" b="1" i="0" dirty="0">
                <a:solidFill>
                  <a:srgbClr val="000099"/>
                </a:solidFill>
                <a:effectLst/>
                <a:latin typeface="Open Sans"/>
              </a:rPr>
              <a:t>pplication deadline is </a:t>
            </a:r>
            <a:r>
              <a:rPr lang="en-US" sz="2400" b="1" dirty="0">
                <a:solidFill>
                  <a:srgbClr val="000099"/>
                </a:solidFill>
                <a:latin typeface="Open Sans"/>
              </a:rPr>
              <a:t>May 31</a:t>
            </a:r>
            <a:r>
              <a:rPr lang="en-US" sz="2400" b="1" baseline="30000" dirty="0">
                <a:solidFill>
                  <a:srgbClr val="000099"/>
                </a:solidFill>
                <a:latin typeface="Open Sans"/>
              </a:rPr>
              <a:t>st</a:t>
            </a:r>
            <a:endParaRPr lang="en-US" sz="2400" b="1" dirty="0">
              <a:solidFill>
                <a:srgbClr val="000099"/>
              </a:solidFill>
              <a:latin typeface="Open Sans"/>
            </a:endParaRPr>
          </a:p>
          <a:p>
            <a:pPr marL="0" indent="0">
              <a:buNone/>
            </a:pPr>
            <a:endParaRPr lang="en-US" sz="2000" dirty="0">
              <a:solidFill>
                <a:srgbClr val="46707F"/>
              </a:solidFill>
              <a:latin typeface="Open Sans"/>
            </a:endParaRPr>
          </a:p>
        </p:txBody>
      </p:sp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EB63B165-510F-4513-87D5-A91DBBFCDD3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6" r="4325"/>
          <a:stretch/>
        </p:blipFill>
        <p:spPr>
          <a:xfrm>
            <a:off x="1475316" y="189270"/>
            <a:ext cx="735365" cy="141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444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C47527-BD53-E28B-16A8-6BE414EF51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957C149A-6BDD-13A0-B8DE-1AB0883BA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310" y="365125"/>
            <a:ext cx="8798490" cy="1325563"/>
          </a:xfrm>
        </p:spPr>
        <p:txBody>
          <a:bodyPr>
            <a:normAutofit/>
          </a:bodyPr>
          <a:lstStyle/>
          <a:p>
            <a:r>
              <a:rPr lang="en-US" sz="3600" b="1" i="0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Chapter Service Award</a:t>
            </a:r>
            <a:r>
              <a:rPr lang="en-US" sz="36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winners</a:t>
            </a:r>
            <a:r>
              <a:rPr lang="en-US" sz="3600" b="0" i="0" dirty="0">
                <a:solidFill>
                  <a:srgbClr val="000099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  <a:endParaRPr lang="en-US" sz="3600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Content Placeholder 8">
            <a:extLst>
              <a:ext uri="{FF2B5EF4-FFF2-40B4-BE49-F238E27FC236}">
                <a16:creationId xmlns:a16="http://schemas.microsoft.com/office/drawing/2014/main" id="{69095115-4821-3F99-D7FA-9CACA799D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9710"/>
            <a:ext cx="11183912" cy="4569178"/>
          </a:xfrm>
        </p:spPr>
        <p:txBody>
          <a:bodyPr>
            <a:noAutofit/>
          </a:bodyPr>
          <a:lstStyle/>
          <a:p>
            <a:pPr marL="0" marR="0" lvl="0" indent="0">
              <a:lnSpc>
                <a:spcPct val="107000"/>
              </a:lnSpc>
              <a:buNone/>
            </a:pPr>
            <a:endParaRPr lang="en-US" sz="20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buNone/>
            </a:pPr>
            <a:r>
              <a:rPr lang="en-US" b="1" dirty="0">
                <a:solidFill>
                  <a:srgbClr val="000099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King University, Dr. Jodi Helbert, Advisor </a:t>
            </a:r>
            <a:endParaRPr lang="en-US" b="1" dirty="0">
              <a:solidFill>
                <a:srgbClr val="000099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="1" dirty="0">
                <a:solidFill>
                  <a:srgbClr val="00009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University of Southern California, Dr. Suh Chen Hsiao, Advisor</a:t>
            </a:r>
            <a:endParaRPr lang="en-US" b="1" dirty="0">
              <a:solidFill>
                <a:srgbClr val="000099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="1" dirty="0">
                <a:solidFill>
                  <a:srgbClr val="00009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Western Illinois University, Karen </a:t>
            </a:r>
            <a:r>
              <a:rPr lang="en-US" b="1" dirty="0" err="1">
                <a:solidFill>
                  <a:srgbClr val="00009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Zellmann</a:t>
            </a:r>
            <a:r>
              <a:rPr lang="en-US" b="1" dirty="0">
                <a:solidFill>
                  <a:srgbClr val="00009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Advisor  </a:t>
            </a:r>
            <a:endParaRPr lang="en-US" b="1" dirty="0">
              <a:solidFill>
                <a:srgbClr val="000099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46707F"/>
              </a:solidFill>
              <a:latin typeface="Open Sans"/>
            </a:endParaRPr>
          </a:p>
        </p:txBody>
      </p:sp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E3343D29-814C-DBF8-0F47-7A1A6CDEFC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6" r="4325"/>
          <a:stretch/>
        </p:blipFill>
        <p:spPr>
          <a:xfrm>
            <a:off x="1475316" y="189270"/>
            <a:ext cx="735365" cy="141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742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5158</TotalTime>
  <Words>1765</Words>
  <Application>Microsoft Office PowerPoint</Application>
  <PresentationFormat>Widescreen</PresentationFormat>
  <Paragraphs>275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Aptos</vt:lpstr>
      <vt:lpstr>Arial</vt:lpstr>
      <vt:lpstr>Calibri</vt:lpstr>
      <vt:lpstr>Calibri Light</vt:lpstr>
      <vt:lpstr>Open Sans</vt:lpstr>
      <vt:lpstr>Times New Roman</vt:lpstr>
      <vt:lpstr>Wingdings</vt:lpstr>
      <vt:lpstr>Office Theme</vt:lpstr>
      <vt:lpstr>Phi Alpha Award Programs</vt:lpstr>
      <vt:lpstr>Awards, Scholarships, &amp; Grants</vt:lpstr>
      <vt:lpstr>Competitive award program application submissions</vt:lpstr>
      <vt:lpstr>BSW, MSW, PhD/DSW Scholarship programs</vt:lpstr>
      <vt:lpstr>Scholarship programs application</vt:lpstr>
      <vt:lpstr>2023-2024 Scholarship winners</vt:lpstr>
      <vt:lpstr>Chapter Service Award</vt:lpstr>
      <vt:lpstr>Chapter Service Award (continued) </vt:lpstr>
      <vt:lpstr>Chapter Service Award winners </vt:lpstr>
      <vt:lpstr>Advisor of the Year</vt:lpstr>
      <vt:lpstr>Advisor of the Year application</vt:lpstr>
      <vt:lpstr>Advisor of the Year</vt:lpstr>
      <vt:lpstr>Student Leadership Award Program</vt:lpstr>
      <vt:lpstr>Student Leadership Award application</vt:lpstr>
      <vt:lpstr>Student Leadership Award winners</vt:lpstr>
      <vt:lpstr>Judging competitive programs  </vt:lpstr>
      <vt:lpstr>Scoring competitive programs  </vt:lpstr>
      <vt:lpstr>Chapter Grants program</vt:lpstr>
      <vt:lpstr>Chapter Grants application</vt:lpstr>
      <vt:lpstr>Chapter Grants conditions</vt:lpstr>
      <vt:lpstr>Chapter Grant activity report </vt:lpstr>
      <vt:lpstr>Chapter Grant winners </vt:lpstr>
      <vt:lpstr>Student Membership Support </vt:lpstr>
      <vt:lpstr>Chapter Support program  </vt:lpstr>
      <vt:lpstr>Application processes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 Alpha Awards &amp; Scholarships</dc:title>
  <dc:creator>Cherry, Donna Jean</dc:creator>
  <cp:lastModifiedBy>Baggett, Paul David</cp:lastModifiedBy>
  <cp:revision>138</cp:revision>
  <cp:lastPrinted>2024-11-19T22:28:27Z</cp:lastPrinted>
  <dcterms:created xsi:type="dcterms:W3CDTF">2021-02-23T12:41:35Z</dcterms:created>
  <dcterms:modified xsi:type="dcterms:W3CDTF">2024-11-22T22:34:08Z</dcterms:modified>
</cp:coreProperties>
</file>