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64" r:id="rId4"/>
    <p:sldId id="265" r:id="rId5"/>
    <p:sldId id="268" r:id="rId6"/>
    <p:sldId id="273" r:id="rId7"/>
    <p:sldId id="272" r:id="rId8"/>
    <p:sldId id="276" r:id="rId9"/>
    <p:sldId id="274" r:id="rId10"/>
    <p:sldId id="259" r:id="rId11"/>
    <p:sldId id="260" r:id="rId12"/>
    <p:sldId id="263" r:id="rId13"/>
    <p:sldId id="277" r:id="rId14"/>
    <p:sldId id="280" r:id="rId15"/>
    <p:sldId id="282" r:id="rId16"/>
    <p:sldId id="283" r:id="rId17"/>
    <p:sldId id="284" r:id="rId18"/>
    <p:sldId id="330" r:id="rId19"/>
    <p:sldId id="331" r:id="rId20"/>
    <p:sldId id="332" r:id="rId21"/>
    <p:sldId id="326" r:id="rId22"/>
    <p:sldId id="285" r:id="rId23"/>
    <p:sldId id="325" r:id="rId24"/>
    <p:sldId id="324" r:id="rId25"/>
    <p:sldId id="315" r:id="rId26"/>
    <p:sldId id="328" r:id="rId27"/>
    <p:sldId id="333" r:id="rId28"/>
    <p:sldId id="281"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st-Covid Mental Health" id="{79B47052-5783-4AF8-B28B-CA48DB09E6FA}">
          <p14:sldIdLst>
            <p14:sldId id="256"/>
            <p14:sldId id="257"/>
            <p14:sldId id="264"/>
            <p14:sldId id="265"/>
            <p14:sldId id="268"/>
            <p14:sldId id="273"/>
            <p14:sldId id="272"/>
            <p14:sldId id="276"/>
            <p14:sldId id="274"/>
            <p14:sldId id="259"/>
            <p14:sldId id="260"/>
            <p14:sldId id="263"/>
            <p14:sldId id="277"/>
            <p14:sldId id="280"/>
            <p14:sldId id="282"/>
            <p14:sldId id="283"/>
            <p14:sldId id="284"/>
            <p14:sldId id="330"/>
            <p14:sldId id="331"/>
            <p14:sldId id="332"/>
          </p14:sldIdLst>
        </p14:section>
        <p14:section name="Self-Care Planning by Dr. Baggett" id="{D8677C99-8A8F-4CB6-9E81-6A82FD46139F}">
          <p14:sldIdLst>
            <p14:sldId id="326"/>
            <p14:sldId id="285"/>
            <p14:sldId id="325"/>
            <p14:sldId id="324"/>
            <p14:sldId id="315"/>
            <p14:sldId id="328"/>
            <p14:sldId id="333"/>
            <p14:sldId id="281"/>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7" autoAdjust="0"/>
    <p:restoredTop sz="93440" autoAdjust="0"/>
  </p:normalViewPr>
  <p:slideViewPr>
    <p:cSldViewPr snapToGrid="0">
      <p:cViewPr varScale="1">
        <p:scale>
          <a:sx n="100" d="100"/>
          <a:sy n="100" d="100"/>
        </p:scale>
        <p:origin x="1024" y="176"/>
      </p:cViewPr>
      <p:guideLst/>
    </p:cSldViewPr>
  </p:slideViewPr>
  <p:outlineViewPr>
    <p:cViewPr>
      <p:scale>
        <a:sx n="33" d="100"/>
        <a:sy n="33" d="100"/>
      </p:scale>
      <p:origin x="0" y="-2844"/>
    </p:cViewPr>
  </p:outlineViewPr>
  <p:notesTextViewPr>
    <p:cViewPr>
      <p:scale>
        <a:sx n="1" d="1"/>
        <a:sy n="1" d="1"/>
      </p:scale>
      <p:origin x="0" y="0"/>
    </p:cViewPr>
  </p:notesTextViewPr>
  <p:sorterViewPr>
    <p:cViewPr>
      <p:scale>
        <a:sx n="100" d="100"/>
        <a:sy n="100" d="100"/>
      </p:scale>
      <p:origin x="0" y="-128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4E8D7-5FCB-488B-A57C-32D3A3FEE9F9}"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7430BC7F-3378-4A15-843F-7C57ABE0175D}">
      <dgm:prSet custT="1"/>
      <dgm:spPr/>
      <dgm:t>
        <a:bodyPr/>
        <a:lstStyle/>
        <a:p>
          <a:r>
            <a:rPr lang="en-US" sz="1800" dirty="0"/>
            <a:t>According to the CDC (2023), the unprecedented Covid pandemic and lockdown highlighted our stress response to isolation and the importance of social connection </a:t>
          </a:r>
          <a:r>
            <a:rPr lang="en-US" sz="1200" dirty="0"/>
            <a:t>(13).</a:t>
          </a:r>
        </a:p>
      </dgm:t>
    </dgm:pt>
    <dgm:pt modelId="{2D1A790D-38C8-4D1E-B6DF-7BDB2163E3EB}" type="parTrans" cxnId="{965E5997-A418-40F2-8294-1E6A14853B6F}">
      <dgm:prSet/>
      <dgm:spPr/>
      <dgm:t>
        <a:bodyPr/>
        <a:lstStyle/>
        <a:p>
          <a:endParaRPr lang="en-US"/>
        </a:p>
      </dgm:t>
    </dgm:pt>
    <dgm:pt modelId="{4E31299B-C503-4116-9EB6-D2CFABA0DCD1}" type="sibTrans" cxnId="{965E5997-A418-40F2-8294-1E6A14853B6F}">
      <dgm:prSet/>
      <dgm:spPr/>
      <dgm:t>
        <a:bodyPr/>
        <a:lstStyle/>
        <a:p>
          <a:endParaRPr lang="en-US" dirty="0"/>
        </a:p>
      </dgm:t>
    </dgm:pt>
    <dgm:pt modelId="{6E8CB130-D0BA-48C0-9600-8CF095FE745E}">
      <dgm:prSet custT="1"/>
      <dgm:spPr/>
      <dgm:t>
        <a:bodyPr/>
        <a:lstStyle/>
        <a:p>
          <a:r>
            <a:rPr lang="en-US" sz="1800" b="0" i="0" dirty="0"/>
            <a:t>Anyone can feel lonely, but some people may have a harder time connecting with others, including those with poor physical or mental health or financial insecurity; those who live alone, or identify as LGTBQ+ </a:t>
          </a:r>
          <a:r>
            <a:rPr lang="en-US" sz="1200" b="0" i="0" dirty="0"/>
            <a:t>(3)</a:t>
          </a:r>
          <a:endParaRPr lang="en-US" sz="1200" dirty="0"/>
        </a:p>
      </dgm:t>
    </dgm:pt>
    <dgm:pt modelId="{2BD1BC89-7D1C-473B-B96A-C72C6A19636B}" type="parTrans" cxnId="{FD158A60-C21B-4321-BFC7-2E77802C5B6F}">
      <dgm:prSet/>
      <dgm:spPr/>
      <dgm:t>
        <a:bodyPr/>
        <a:lstStyle/>
        <a:p>
          <a:endParaRPr lang="en-US"/>
        </a:p>
      </dgm:t>
    </dgm:pt>
    <dgm:pt modelId="{5C03F0C8-EE6D-4F3A-B029-B1A322A93BE1}" type="sibTrans" cxnId="{FD158A60-C21B-4321-BFC7-2E77802C5B6F}">
      <dgm:prSet/>
      <dgm:spPr/>
      <dgm:t>
        <a:bodyPr/>
        <a:lstStyle/>
        <a:p>
          <a:endParaRPr lang="en-US" dirty="0"/>
        </a:p>
      </dgm:t>
    </dgm:pt>
    <dgm:pt modelId="{5AFBF1F9-AFE5-4F65-8783-FB15D743AE35}">
      <dgm:prSet custT="1"/>
      <dgm:spPr/>
      <dgm:t>
        <a:bodyPr/>
        <a:lstStyle/>
        <a:p>
          <a:r>
            <a:rPr lang="en-US" sz="2300" dirty="0"/>
            <a:t>Disparities in rates of illness, mental health, substance abuse and homelessness became exposed </a:t>
          </a:r>
          <a:r>
            <a:rPr lang="en-US" sz="1200" dirty="0"/>
            <a:t>(3,5).</a:t>
          </a:r>
        </a:p>
      </dgm:t>
    </dgm:pt>
    <dgm:pt modelId="{7E7704FA-1F5E-4FD5-98D0-E2675355CDE9}" type="parTrans" cxnId="{96C40C1F-1A12-4BC3-82F8-03CA0AA065A8}">
      <dgm:prSet/>
      <dgm:spPr/>
      <dgm:t>
        <a:bodyPr/>
        <a:lstStyle/>
        <a:p>
          <a:endParaRPr lang="en-US"/>
        </a:p>
      </dgm:t>
    </dgm:pt>
    <dgm:pt modelId="{5CDB47A0-A03F-4638-85B6-81CF344797AD}" type="sibTrans" cxnId="{96C40C1F-1A12-4BC3-82F8-03CA0AA065A8}">
      <dgm:prSet/>
      <dgm:spPr/>
      <dgm:t>
        <a:bodyPr/>
        <a:lstStyle/>
        <a:p>
          <a:endParaRPr lang="en-US"/>
        </a:p>
      </dgm:t>
    </dgm:pt>
    <dgm:pt modelId="{896A9607-7657-4727-B19D-DF8FC37F008C}" type="pres">
      <dgm:prSet presAssocID="{4624E8D7-5FCB-488B-A57C-32D3A3FEE9F9}" presName="Name0" presStyleCnt="0">
        <dgm:presLayoutVars>
          <dgm:dir/>
          <dgm:resizeHandles val="exact"/>
        </dgm:presLayoutVars>
      </dgm:prSet>
      <dgm:spPr/>
    </dgm:pt>
    <dgm:pt modelId="{60E61636-C045-497B-B319-0FEFE58B526E}" type="pres">
      <dgm:prSet presAssocID="{7430BC7F-3378-4A15-843F-7C57ABE0175D}" presName="node" presStyleLbl="node1" presStyleIdx="0" presStyleCnt="3">
        <dgm:presLayoutVars>
          <dgm:bulletEnabled val="1"/>
        </dgm:presLayoutVars>
      </dgm:prSet>
      <dgm:spPr/>
    </dgm:pt>
    <dgm:pt modelId="{827863AE-6B46-4842-88E7-3A2D66FD12AF}" type="pres">
      <dgm:prSet presAssocID="{4E31299B-C503-4116-9EB6-D2CFABA0DCD1}" presName="sibTrans" presStyleLbl="sibTrans2D1" presStyleIdx="0" presStyleCnt="2"/>
      <dgm:spPr/>
    </dgm:pt>
    <dgm:pt modelId="{A35C9AC8-176A-49AC-8AC9-03623A316C43}" type="pres">
      <dgm:prSet presAssocID="{4E31299B-C503-4116-9EB6-D2CFABA0DCD1}" presName="connectorText" presStyleLbl="sibTrans2D1" presStyleIdx="0" presStyleCnt="2"/>
      <dgm:spPr/>
    </dgm:pt>
    <dgm:pt modelId="{31186549-BBBC-4BDB-B660-6EC9647F5E68}" type="pres">
      <dgm:prSet presAssocID="{6E8CB130-D0BA-48C0-9600-8CF095FE745E}" presName="node" presStyleLbl="node1" presStyleIdx="1" presStyleCnt="3">
        <dgm:presLayoutVars>
          <dgm:bulletEnabled val="1"/>
        </dgm:presLayoutVars>
      </dgm:prSet>
      <dgm:spPr/>
    </dgm:pt>
    <dgm:pt modelId="{8A4E6E75-07C4-4FD1-B4B4-859DC167A13A}" type="pres">
      <dgm:prSet presAssocID="{5C03F0C8-EE6D-4F3A-B029-B1A322A93BE1}" presName="sibTrans" presStyleLbl="sibTrans2D1" presStyleIdx="1" presStyleCnt="2"/>
      <dgm:spPr/>
    </dgm:pt>
    <dgm:pt modelId="{4E9F5C97-B05B-4483-86FD-BFD1CE75D0AC}" type="pres">
      <dgm:prSet presAssocID="{5C03F0C8-EE6D-4F3A-B029-B1A322A93BE1}" presName="connectorText" presStyleLbl="sibTrans2D1" presStyleIdx="1" presStyleCnt="2"/>
      <dgm:spPr/>
    </dgm:pt>
    <dgm:pt modelId="{5BA5CF1F-8F42-4463-9AA6-F286EAF56037}" type="pres">
      <dgm:prSet presAssocID="{5AFBF1F9-AFE5-4F65-8783-FB15D743AE35}" presName="node" presStyleLbl="node1" presStyleIdx="2" presStyleCnt="3">
        <dgm:presLayoutVars>
          <dgm:bulletEnabled val="1"/>
        </dgm:presLayoutVars>
      </dgm:prSet>
      <dgm:spPr/>
    </dgm:pt>
  </dgm:ptLst>
  <dgm:cxnLst>
    <dgm:cxn modelId="{96C40C1F-1A12-4BC3-82F8-03CA0AA065A8}" srcId="{4624E8D7-5FCB-488B-A57C-32D3A3FEE9F9}" destId="{5AFBF1F9-AFE5-4F65-8783-FB15D743AE35}" srcOrd="2" destOrd="0" parTransId="{7E7704FA-1F5E-4FD5-98D0-E2675355CDE9}" sibTransId="{5CDB47A0-A03F-4638-85B6-81CF344797AD}"/>
    <dgm:cxn modelId="{F7451923-F1C5-4C2E-ABDB-8DCEBD2D4727}" type="presOf" srcId="{7430BC7F-3378-4A15-843F-7C57ABE0175D}" destId="{60E61636-C045-497B-B319-0FEFE58B526E}" srcOrd="0" destOrd="0" presId="urn:microsoft.com/office/officeart/2005/8/layout/process1"/>
    <dgm:cxn modelId="{FE338931-82EF-4774-ABF4-6DE20D3B8B33}" type="presOf" srcId="{5AFBF1F9-AFE5-4F65-8783-FB15D743AE35}" destId="{5BA5CF1F-8F42-4463-9AA6-F286EAF56037}" srcOrd="0" destOrd="0" presId="urn:microsoft.com/office/officeart/2005/8/layout/process1"/>
    <dgm:cxn modelId="{86221644-6022-4CFD-BFF1-A8F56C1DC902}" type="presOf" srcId="{4E31299B-C503-4116-9EB6-D2CFABA0DCD1}" destId="{A35C9AC8-176A-49AC-8AC9-03623A316C43}" srcOrd="1" destOrd="0" presId="urn:microsoft.com/office/officeart/2005/8/layout/process1"/>
    <dgm:cxn modelId="{9D74BA52-8270-4464-A9E0-21E3DB54A001}" type="presOf" srcId="{5C03F0C8-EE6D-4F3A-B029-B1A322A93BE1}" destId="{4E9F5C97-B05B-4483-86FD-BFD1CE75D0AC}" srcOrd="1" destOrd="0" presId="urn:microsoft.com/office/officeart/2005/8/layout/process1"/>
    <dgm:cxn modelId="{4FB3CD5E-8BF8-45AA-8930-F950C723A35D}" type="presOf" srcId="{6E8CB130-D0BA-48C0-9600-8CF095FE745E}" destId="{31186549-BBBC-4BDB-B660-6EC9647F5E68}" srcOrd="0" destOrd="0" presId="urn:microsoft.com/office/officeart/2005/8/layout/process1"/>
    <dgm:cxn modelId="{FD158A60-C21B-4321-BFC7-2E77802C5B6F}" srcId="{4624E8D7-5FCB-488B-A57C-32D3A3FEE9F9}" destId="{6E8CB130-D0BA-48C0-9600-8CF095FE745E}" srcOrd="1" destOrd="0" parTransId="{2BD1BC89-7D1C-473B-B96A-C72C6A19636B}" sibTransId="{5C03F0C8-EE6D-4F3A-B029-B1A322A93BE1}"/>
    <dgm:cxn modelId="{C4CB4486-E212-46A0-8CD7-11F2F3DB9CB6}" type="presOf" srcId="{4E31299B-C503-4116-9EB6-D2CFABA0DCD1}" destId="{827863AE-6B46-4842-88E7-3A2D66FD12AF}" srcOrd="0" destOrd="0" presId="urn:microsoft.com/office/officeart/2005/8/layout/process1"/>
    <dgm:cxn modelId="{965E5997-A418-40F2-8294-1E6A14853B6F}" srcId="{4624E8D7-5FCB-488B-A57C-32D3A3FEE9F9}" destId="{7430BC7F-3378-4A15-843F-7C57ABE0175D}" srcOrd="0" destOrd="0" parTransId="{2D1A790D-38C8-4D1E-B6DF-7BDB2163E3EB}" sibTransId="{4E31299B-C503-4116-9EB6-D2CFABA0DCD1}"/>
    <dgm:cxn modelId="{ADA6C5AE-51A9-4148-8CAF-887DEF98E2C1}" type="presOf" srcId="{4624E8D7-5FCB-488B-A57C-32D3A3FEE9F9}" destId="{896A9607-7657-4727-B19D-DF8FC37F008C}" srcOrd="0" destOrd="0" presId="urn:microsoft.com/office/officeart/2005/8/layout/process1"/>
    <dgm:cxn modelId="{082344C8-7D58-40B0-81BF-16A563AA2084}" type="presOf" srcId="{5C03F0C8-EE6D-4F3A-B029-B1A322A93BE1}" destId="{8A4E6E75-07C4-4FD1-B4B4-859DC167A13A}" srcOrd="0" destOrd="0" presId="urn:microsoft.com/office/officeart/2005/8/layout/process1"/>
    <dgm:cxn modelId="{2FC2A720-B69A-4FFD-ACE8-295F512C4E15}" type="presParOf" srcId="{896A9607-7657-4727-B19D-DF8FC37F008C}" destId="{60E61636-C045-497B-B319-0FEFE58B526E}" srcOrd="0" destOrd="0" presId="urn:microsoft.com/office/officeart/2005/8/layout/process1"/>
    <dgm:cxn modelId="{2FF2EC4B-AE14-4242-8789-2FB500653FCE}" type="presParOf" srcId="{896A9607-7657-4727-B19D-DF8FC37F008C}" destId="{827863AE-6B46-4842-88E7-3A2D66FD12AF}" srcOrd="1" destOrd="0" presId="urn:microsoft.com/office/officeart/2005/8/layout/process1"/>
    <dgm:cxn modelId="{EA308852-78B7-46B7-95CC-26DFC7481855}" type="presParOf" srcId="{827863AE-6B46-4842-88E7-3A2D66FD12AF}" destId="{A35C9AC8-176A-49AC-8AC9-03623A316C43}" srcOrd="0" destOrd="0" presId="urn:microsoft.com/office/officeart/2005/8/layout/process1"/>
    <dgm:cxn modelId="{928EA9EC-DDB1-4859-92A0-16882FF58AE5}" type="presParOf" srcId="{896A9607-7657-4727-B19D-DF8FC37F008C}" destId="{31186549-BBBC-4BDB-B660-6EC9647F5E68}" srcOrd="2" destOrd="0" presId="urn:microsoft.com/office/officeart/2005/8/layout/process1"/>
    <dgm:cxn modelId="{5A4FC99A-771E-448B-96B5-6D3380ED5AB7}" type="presParOf" srcId="{896A9607-7657-4727-B19D-DF8FC37F008C}" destId="{8A4E6E75-07C4-4FD1-B4B4-859DC167A13A}" srcOrd="3" destOrd="0" presId="urn:microsoft.com/office/officeart/2005/8/layout/process1"/>
    <dgm:cxn modelId="{04604697-5976-42B9-BAEB-F30A69394868}" type="presParOf" srcId="{8A4E6E75-07C4-4FD1-B4B4-859DC167A13A}" destId="{4E9F5C97-B05B-4483-86FD-BFD1CE75D0AC}" srcOrd="0" destOrd="0" presId="urn:microsoft.com/office/officeart/2005/8/layout/process1"/>
    <dgm:cxn modelId="{7AA66F95-F64E-427A-BFA9-3534E220BB3A}" type="presParOf" srcId="{896A9607-7657-4727-B19D-DF8FC37F008C}" destId="{5BA5CF1F-8F42-4463-9AA6-F286EAF5603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E6DCB4-5DD3-441C-957E-B0D35177CF01}" type="doc">
      <dgm:prSet loTypeId="urn:microsoft.com/office/officeart/2016/7/layout/RoundedRectangleTimeline" loCatId="process" qsTypeId="urn:microsoft.com/office/officeart/2005/8/quickstyle/simple5" qsCatId="simple" csTypeId="urn:microsoft.com/office/officeart/2005/8/colors/colorful1" csCatId="colorful" phldr="1"/>
      <dgm:spPr/>
      <dgm:t>
        <a:bodyPr/>
        <a:lstStyle/>
        <a:p>
          <a:endParaRPr lang="en-US"/>
        </a:p>
      </dgm:t>
    </dgm:pt>
    <dgm:pt modelId="{A63E786A-FB95-431D-A8AF-FD6BAF9B8301}">
      <dgm:prSet/>
      <dgm:spPr/>
      <dgm:t>
        <a:bodyPr/>
        <a:lstStyle/>
        <a:p>
          <a:r>
            <a:rPr lang="en-US" dirty="0"/>
            <a:t>2021</a:t>
          </a:r>
        </a:p>
      </dgm:t>
    </dgm:pt>
    <dgm:pt modelId="{F2CA459A-DEBC-49B3-8847-4F1F04FA5633}" type="parTrans" cxnId="{9799A60D-E7F4-4CA9-9D43-EE8C358BAD40}">
      <dgm:prSet/>
      <dgm:spPr/>
      <dgm:t>
        <a:bodyPr/>
        <a:lstStyle/>
        <a:p>
          <a:endParaRPr lang="en-US"/>
        </a:p>
      </dgm:t>
    </dgm:pt>
    <dgm:pt modelId="{B83857A8-0BBE-4189-B7CE-B337A135D8FD}" type="sibTrans" cxnId="{9799A60D-E7F4-4CA9-9D43-EE8C358BAD40}">
      <dgm:prSet/>
      <dgm:spPr/>
      <dgm:t>
        <a:bodyPr/>
        <a:lstStyle/>
        <a:p>
          <a:endParaRPr lang="en-US"/>
        </a:p>
      </dgm:t>
    </dgm:pt>
    <dgm:pt modelId="{15ABA2EA-887A-45E1-BA05-42375B2C18AF}">
      <dgm:prSet custT="1"/>
      <dgm:spPr/>
      <dgm:t>
        <a:bodyPr/>
        <a:lstStyle/>
        <a:p>
          <a:r>
            <a:rPr lang="en-US" sz="2000" dirty="0"/>
            <a:t>National Academies of Sciences, Engineering and Medicine 2021 reported that campus counseling services are a partial answer to improving student well-being </a:t>
          </a:r>
          <a:r>
            <a:rPr lang="en-US" sz="1200" dirty="0"/>
            <a:t>(12).  </a:t>
          </a:r>
          <a:r>
            <a:rPr lang="en-US" sz="2000" dirty="0"/>
            <a:t>High caseloads and turnover in staff are persistent problems.</a:t>
          </a:r>
        </a:p>
      </dgm:t>
    </dgm:pt>
    <dgm:pt modelId="{FA0D43A0-8EE0-46F7-AF51-20DBD2CC4D3F}" type="parTrans" cxnId="{3E3F09C9-FE8D-4806-852F-715327494633}">
      <dgm:prSet/>
      <dgm:spPr/>
      <dgm:t>
        <a:bodyPr/>
        <a:lstStyle/>
        <a:p>
          <a:endParaRPr lang="en-US"/>
        </a:p>
      </dgm:t>
    </dgm:pt>
    <dgm:pt modelId="{BA796C1A-A4B3-4AEF-B144-5CAD6AED595F}" type="sibTrans" cxnId="{3E3F09C9-FE8D-4806-852F-715327494633}">
      <dgm:prSet/>
      <dgm:spPr/>
      <dgm:t>
        <a:bodyPr/>
        <a:lstStyle/>
        <a:p>
          <a:endParaRPr lang="en-US"/>
        </a:p>
      </dgm:t>
    </dgm:pt>
    <dgm:pt modelId="{C82E505D-A370-4AD0-B95C-1B2AD59E9AAE}">
      <dgm:prSet/>
      <dgm:spPr/>
      <dgm:t>
        <a:bodyPr/>
        <a:lstStyle/>
        <a:p>
          <a:r>
            <a:rPr lang="en-US" dirty="0"/>
            <a:t>Nov. 2023</a:t>
          </a:r>
        </a:p>
      </dgm:t>
    </dgm:pt>
    <dgm:pt modelId="{A8CB695D-8072-46BB-91A2-7C10BF911EA4}" type="parTrans" cxnId="{F64BFA91-276A-4FB6-A813-E9699F2EF7A4}">
      <dgm:prSet/>
      <dgm:spPr/>
      <dgm:t>
        <a:bodyPr/>
        <a:lstStyle/>
        <a:p>
          <a:endParaRPr lang="en-US"/>
        </a:p>
      </dgm:t>
    </dgm:pt>
    <dgm:pt modelId="{FA26997D-62B6-4E94-A8CF-2843B072AFBC}" type="sibTrans" cxnId="{F64BFA91-276A-4FB6-A813-E9699F2EF7A4}">
      <dgm:prSet/>
      <dgm:spPr/>
      <dgm:t>
        <a:bodyPr/>
        <a:lstStyle/>
        <a:p>
          <a:endParaRPr lang="en-US"/>
        </a:p>
      </dgm:t>
    </dgm:pt>
    <dgm:pt modelId="{6B156000-0A3E-4C58-BC4C-21EF1A9FA913}">
      <dgm:prSet custT="1"/>
      <dgm:spPr/>
      <dgm:t>
        <a:bodyPr/>
        <a:lstStyle/>
        <a:p>
          <a:r>
            <a:rPr lang="en-US" sz="2000" dirty="0"/>
            <a:t>New report from American Council on Education (ACE), November 2023 identifies areas for colleges and universities to prioritize as supportive measures for students and employee's mental health </a:t>
          </a:r>
          <a:r>
            <a:rPr lang="en-US" sz="1200" dirty="0"/>
            <a:t>(16).</a:t>
          </a:r>
        </a:p>
      </dgm:t>
    </dgm:pt>
    <dgm:pt modelId="{5A583D8F-27C0-4F2C-9804-D05D9235730A}" type="parTrans" cxnId="{2CC4EE2D-B862-4E1B-9F5F-BF5DADDAF709}">
      <dgm:prSet/>
      <dgm:spPr/>
      <dgm:t>
        <a:bodyPr/>
        <a:lstStyle/>
        <a:p>
          <a:endParaRPr lang="en-US"/>
        </a:p>
      </dgm:t>
    </dgm:pt>
    <dgm:pt modelId="{D71A0FF2-CD88-4962-8C93-46B3E080EF7E}" type="sibTrans" cxnId="{2CC4EE2D-B862-4E1B-9F5F-BF5DADDAF709}">
      <dgm:prSet/>
      <dgm:spPr/>
      <dgm:t>
        <a:bodyPr/>
        <a:lstStyle/>
        <a:p>
          <a:endParaRPr lang="en-US"/>
        </a:p>
      </dgm:t>
    </dgm:pt>
    <dgm:pt modelId="{E82E82F2-98A1-463C-92A6-A219CD5C32B0}" type="pres">
      <dgm:prSet presAssocID="{6DE6DCB4-5DD3-441C-957E-B0D35177CF01}" presName="Name0" presStyleCnt="0">
        <dgm:presLayoutVars>
          <dgm:chMax/>
          <dgm:chPref/>
          <dgm:animLvl val="lvl"/>
        </dgm:presLayoutVars>
      </dgm:prSet>
      <dgm:spPr/>
    </dgm:pt>
    <dgm:pt modelId="{895F6694-BC8B-4DC3-A919-7EBFDC7BEBDD}" type="pres">
      <dgm:prSet presAssocID="{A63E786A-FB95-431D-A8AF-FD6BAF9B8301}" presName="composite" presStyleCnt="0"/>
      <dgm:spPr/>
    </dgm:pt>
    <dgm:pt modelId="{8554E0DC-A14B-4D48-93F2-74109B61FD12}" type="pres">
      <dgm:prSet presAssocID="{A63E786A-FB95-431D-A8AF-FD6BAF9B8301}" presName="parent" presStyleLbl="alignNode1" presStyleIdx="0" presStyleCnt="2">
        <dgm:presLayoutVars>
          <dgm:chMax val="1"/>
          <dgm:chPref val="1"/>
          <dgm:bulletEnabled val="1"/>
        </dgm:presLayoutVars>
      </dgm:prSet>
      <dgm:spPr/>
    </dgm:pt>
    <dgm:pt modelId="{94A23479-BC52-4E92-A523-ED696D583E6C}" type="pres">
      <dgm:prSet presAssocID="{A63E786A-FB95-431D-A8AF-FD6BAF9B8301}" presName="Childtext" presStyleLbl="revTx" presStyleIdx="0" presStyleCnt="2" custScaleX="149338">
        <dgm:presLayoutVars>
          <dgm:bulletEnabled val="1"/>
        </dgm:presLayoutVars>
      </dgm:prSet>
      <dgm:spPr/>
    </dgm:pt>
    <dgm:pt modelId="{1E805280-460A-4C8C-B574-997D4F1F3D6F}" type="pres">
      <dgm:prSet presAssocID="{A63E786A-FB95-431D-A8AF-FD6BAF9B8301}" presName="ConnectLine" presStyleLbl="sibTrans1D1" presStyleIdx="0" presStyleCnt="2"/>
      <dgm:spPr>
        <a:noFill/>
        <a:ln w="6350" cap="flat" cmpd="sng" algn="ctr">
          <a:solidFill>
            <a:schemeClr val="accent2">
              <a:hueOff val="0"/>
              <a:satOff val="0"/>
              <a:lumOff val="0"/>
              <a:alphaOff val="0"/>
            </a:schemeClr>
          </a:solidFill>
          <a:prstDash val="dash"/>
          <a:miter lim="800000"/>
        </a:ln>
        <a:effectLst/>
      </dgm:spPr>
    </dgm:pt>
    <dgm:pt modelId="{3593E001-D6D7-4D3B-B633-038F2C500992}" type="pres">
      <dgm:prSet presAssocID="{A63E786A-FB95-431D-A8AF-FD6BAF9B8301}" presName="ConnectLineEnd" presStyleLbl="lnNode1" presStyleIdx="0" presStyleCnt="2"/>
      <dgm:spPr/>
    </dgm:pt>
    <dgm:pt modelId="{0C98E6FC-0015-41A2-949C-19611990FC80}" type="pres">
      <dgm:prSet presAssocID="{A63E786A-FB95-431D-A8AF-FD6BAF9B8301}" presName="EmptyPane" presStyleCnt="0"/>
      <dgm:spPr/>
    </dgm:pt>
    <dgm:pt modelId="{7455E50A-BDDC-4E13-8883-932EBAB5F85E}" type="pres">
      <dgm:prSet presAssocID="{B83857A8-0BBE-4189-B7CE-B337A135D8FD}" presName="spaceBetweenRectangles" presStyleCnt="0"/>
      <dgm:spPr/>
    </dgm:pt>
    <dgm:pt modelId="{E2FB61F3-5401-4A56-BED5-FC19AEE58F56}" type="pres">
      <dgm:prSet presAssocID="{C82E505D-A370-4AD0-B95C-1B2AD59E9AAE}" presName="composite" presStyleCnt="0"/>
      <dgm:spPr/>
    </dgm:pt>
    <dgm:pt modelId="{F1A18874-93A8-4FDE-B4CD-F6E472E466DE}" type="pres">
      <dgm:prSet presAssocID="{C82E505D-A370-4AD0-B95C-1B2AD59E9AAE}" presName="parent" presStyleLbl="alignNode1" presStyleIdx="1" presStyleCnt="2">
        <dgm:presLayoutVars>
          <dgm:chMax val="1"/>
          <dgm:chPref val="1"/>
          <dgm:bulletEnabled val="1"/>
        </dgm:presLayoutVars>
      </dgm:prSet>
      <dgm:spPr/>
    </dgm:pt>
    <dgm:pt modelId="{5E2BAA1C-6E6F-499E-92FC-510E216E887D}" type="pres">
      <dgm:prSet presAssocID="{C82E505D-A370-4AD0-B95C-1B2AD59E9AAE}" presName="Childtext" presStyleLbl="revTx" presStyleIdx="1" presStyleCnt="2" custScaleX="134876" custScaleY="141486">
        <dgm:presLayoutVars>
          <dgm:bulletEnabled val="1"/>
        </dgm:presLayoutVars>
      </dgm:prSet>
      <dgm:spPr/>
    </dgm:pt>
    <dgm:pt modelId="{3C09F81F-02F6-432A-8832-C0135D9C6E19}" type="pres">
      <dgm:prSet presAssocID="{C82E505D-A370-4AD0-B95C-1B2AD59E9AAE}" presName="ConnectLine" presStyleLbl="sibTrans1D1" presStyleIdx="1" presStyleCnt="2"/>
      <dgm:spPr>
        <a:noFill/>
        <a:ln w="6350" cap="flat" cmpd="sng" algn="ctr">
          <a:solidFill>
            <a:schemeClr val="accent3">
              <a:hueOff val="0"/>
              <a:satOff val="0"/>
              <a:lumOff val="0"/>
              <a:alphaOff val="0"/>
            </a:schemeClr>
          </a:solidFill>
          <a:prstDash val="dash"/>
          <a:miter lim="800000"/>
        </a:ln>
        <a:effectLst/>
      </dgm:spPr>
    </dgm:pt>
    <dgm:pt modelId="{088F9497-44D1-4244-B02D-354571469382}" type="pres">
      <dgm:prSet presAssocID="{C82E505D-A370-4AD0-B95C-1B2AD59E9AAE}" presName="ConnectLineEnd" presStyleLbl="lnNode1" presStyleIdx="1" presStyleCnt="2"/>
      <dgm:spPr/>
    </dgm:pt>
    <dgm:pt modelId="{BB33F10C-C10B-48D4-B86C-9C6B99B9100B}" type="pres">
      <dgm:prSet presAssocID="{C82E505D-A370-4AD0-B95C-1B2AD59E9AAE}" presName="EmptyPane" presStyleCnt="0"/>
      <dgm:spPr/>
    </dgm:pt>
  </dgm:ptLst>
  <dgm:cxnLst>
    <dgm:cxn modelId="{9799A60D-E7F4-4CA9-9D43-EE8C358BAD40}" srcId="{6DE6DCB4-5DD3-441C-957E-B0D35177CF01}" destId="{A63E786A-FB95-431D-A8AF-FD6BAF9B8301}" srcOrd="0" destOrd="0" parTransId="{F2CA459A-DEBC-49B3-8847-4F1F04FA5633}" sibTransId="{B83857A8-0BBE-4189-B7CE-B337A135D8FD}"/>
    <dgm:cxn modelId="{2CC4EE2D-B862-4E1B-9F5F-BF5DADDAF709}" srcId="{C82E505D-A370-4AD0-B95C-1B2AD59E9AAE}" destId="{6B156000-0A3E-4C58-BC4C-21EF1A9FA913}" srcOrd="0" destOrd="0" parTransId="{5A583D8F-27C0-4F2C-9804-D05D9235730A}" sibTransId="{D71A0FF2-CD88-4962-8C93-46B3E080EF7E}"/>
    <dgm:cxn modelId="{C737172E-DA1F-4D87-BD30-7EEAF543D9D7}" type="presOf" srcId="{15ABA2EA-887A-45E1-BA05-42375B2C18AF}" destId="{94A23479-BC52-4E92-A523-ED696D583E6C}" srcOrd="0" destOrd="0" presId="urn:microsoft.com/office/officeart/2016/7/layout/RoundedRectangleTimeline"/>
    <dgm:cxn modelId="{A381BB41-FBBE-4DC9-ABEA-9DEE7A297CDD}" type="presOf" srcId="{6B156000-0A3E-4C58-BC4C-21EF1A9FA913}" destId="{5E2BAA1C-6E6F-499E-92FC-510E216E887D}" srcOrd="0" destOrd="0" presId="urn:microsoft.com/office/officeart/2016/7/layout/RoundedRectangleTimeline"/>
    <dgm:cxn modelId="{F64BFA91-276A-4FB6-A813-E9699F2EF7A4}" srcId="{6DE6DCB4-5DD3-441C-957E-B0D35177CF01}" destId="{C82E505D-A370-4AD0-B95C-1B2AD59E9AAE}" srcOrd="1" destOrd="0" parTransId="{A8CB695D-8072-46BB-91A2-7C10BF911EA4}" sibTransId="{FA26997D-62B6-4E94-A8CF-2843B072AFBC}"/>
    <dgm:cxn modelId="{ECF369B3-A9FB-43CC-A1A3-1DEDC5FB7B91}" type="presOf" srcId="{C82E505D-A370-4AD0-B95C-1B2AD59E9AAE}" destId="{F1A18874-93A8-4FDE-B4CD-F6E472E466DE}" srcOrd="0" destOrd="0" presId="urn:microsoft.com/office/officeart/2016/7/layout/RoundedRectangleTimeline"/>
    <dgm:cxn modelId="{3E3F09C9-FE8D-4806-852F-715327494633}" srcId="{A63E786A-FB95-431D-A8AF-FD6BAF9B8301}" destId="{15ABA2EA-887A-45E1-BA05-42375B2C18AF}" srcOrd="0" destOrd="0" parTransId="{FA0D43A0-8EE0-46F7-AF51-20DBD2CC4D3F}" sibTransId="{BA796C1A-A4B3-4AEF-B144-5CAD6AED595F}"/>
    <dgm:cxn modelId="{1790D6EB-8CA7-40DE-B1B4-916BB874AA85}" type="presOf" srcId="{A63E786A-FB95-431D-A8AF-FD6BAF9B8301}" destId="{8554E0DC-A14B-4D48-93F2-74109B61FD12}" srcOrd="0" destOrd="0" presId="urn:microsoft.com/office/officeart/2016/7/layout/RoundedRectangleTimeline"/>
    <dgm:cxn modelId="{96A3AFF7-4722-41A8-9333-D8FAA192516E}" type="presOf" srcId="{6DE6DCB4-5DD3-441C-957E-B0D35177CF01}" destId="{E82E82F2-98A1-463C-92A6-A219CD5C32B0}" srcOrd="0" destOrd="0" presId="urn:microsoft.com/office/officeart/2016/7/layout/RoundedRectangleTimeline"/>
    <dgm:cxn modelId="{2F4306C8-E1BB-4904-B078-578DE42D533C}" type="presParOf" srcId="{E82E82F2-98A1-463C-92A6-A219CD5C32B0}" destId="{895F6694-BC8B-4DC3-A919-7EBFDC7BEBDD}" srcOrd="0" destOrd="0" presId="urn:microsoft.com/office/officeart/2016/7/layout/RoundedRectangleTimeline"/>
    <dgm:cxn modelId="{A8AD0EAF-23C6-45D8-BB9B-0C6E4EC1C2C7}" type="presParOf" srcId="{895F6694-BC8B-4DC3-A919-7EBFDC7BEBDD}" destId="{8554E0DC-A14B-4D48-93F2-74109B61FD12}" srcOrd="0" destOrd="0" presId="urn:microsoft.com/office/officeart/2016/7/layout/RoundedRectangleTimeline"/>
    <dgm:cxn modelId="{7A03CC72-BE0A-4E4C-86D2-F66ED1F62814}" type="presParOf" srcId="{895F6694-BC8B-4DC3-A919-7EBFDC7BEBDD}" destId="{94A23479-BC52-4E92-A523-ED696D583E6C}" srcOrd="1" destOrd="0" presId="urn:microsoft.com/office/officeart/2016/7/layout/RoundedRectangleTimeline"/>
    <dgm:cxn modelId="{54FF0D68-65EB-48D9-894E-A081866212C0}" type="presParOf" srcId="{895F6694-BC8B-4DC3-A919-7EBFDC7BEBDD}" destId="{1E805280-460A-4C8C-B574-997D4F1F3D6F}" srcOrd="2" destOrd="0" presId="urn:microsoft.com/office/officeart/2016/7/layout/RoundedRectangleTimeline"/>
    <dgm:cxn modelId="{D2B6AE3E-6A17-4400-B97C-DBE0B0292BCD}" type="presParOf" srcId="{895F6694-BC8B-4DC3-A919-7EBFDC7BEBDD}" destId="{3593E001-D6D7-4D3B-B633-038F2C500992}" srcOrd="3" destOrd="0" presId="urn:microsoft.com/office/officeart/2016/7/layout/RoundedRectangleTimeline"/>
    <dgm:cxn modelId="{9097F7DF-B455-4940-8645-B416914C7750}" type="presParOf" srcId="{895F6694-BC8B-4DC3-A919-7EBFDC7BEBDD}" destId="{0C98E6FC-0015-41A2-949C-19611990FC80}" srcOrd="4" destOrd="0" presId="urn:microsoft.com/office/officeart/2016/7/layout/RoundedRectangleTimeline"/>
    <dgm:cxn modelId="{F3646D21-9EB7-4D1F-B8B1-5D51476D6586}" type="presParOf" srcId="{E82E82F2-98A1-463C-92A6-A219CD5C32B0}" destId="{7455E50A-BDDC-4E13-8883-932EBAB5F85E}" srcOrd="1" destOrd="0" presId="urn:microsoft.com/office/officeart/2016/7/layout/RoundedRectangleTimeline"/>
    <dgm:cxn modelId="{01CC7C64-B520-47F0-B564-39C93497067F}" type="presParOf" srcId="{E82E82F2-98A1-463C-92A6-A219CD5C32B0}" destId="{E2FB61F3-5401-4A56-BED5-FC19AEE58F56}" srcOrd="2" destOrd="0" presId="urn:microsoft.com/office/officeart/2016/7/layout/RoundedRectangleTimeline"/>
    <dgm:cxn modelId="{554BF213-D0CC-4BA3-8822-25499426E0C5}" type="presParOf" srcId="{E2FB61F3-5401-4A56-BED5-FC19AEE58F56}" destId="{F1A18874-93A8-4FDE-B4CD-F6E472E466DE}" srcOrd="0" destOrd="0" presId="urn:microsoft.com/office/officeart/2016/7/layout/RoundedRectangleTimeline"/>
    <dgm:cxn modelId="{ED554CBA-A415-4F13-BDFB-383BCF29603C}" type="presParOf" srcId="{E2FB61F3-5401-4A56-BED5-FC19AEE58F56}" destId="{5E2BAA1C-6E6F-499E-92FC-510E216E887D}" srcOrd="1" destOrd="0" presId="urn:microsoft.com/office/officeart/2016/7/layout/RoundedRectangleTimeline"/>
    <dgm:cxn modelId="{EC9FA979-5901-4DDB-81C2-21EA991B5818}" type="presParOf" srcId="{E2FB61F3-5401-4A56-BED5-FC19AEE58F56}" destId="{3C09F81F-02F6-432A-8832-C0135D9C6E19}" srcOrd="2" destOrd="0" presId="urn:microsoft.com/office/officeart/2016/7/layout/RoundedRectangleTimeline"/>
    <dgm:cxn modelId="{C958D444-95D9-42EA-845B-7AA434859F56}" type="presParOf" srcId="{E2FB61F3-5401-4A56-BED5-FC19AEE58F56}" destId="{088F9497-44D1-4244-B02D-354571469382}" srcOrd="3" destOrd="0" presId="urn:microsoft.com/office/officeart/2016/7/layout/RoundedRectangleTimeline"/>
    <dgm:cxn modelId="{96D9CA37-87A5-4B51-83D9-E36C46EE43AE}" type="presParOf" srcId="{E2FB61F3-5401-4A56-BED5-FC19AEE58F56}" destId="{BB33F10C-C10B-48D4-B86C-9C6B99B9100B}"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9AE665-EAD6-4985-967B-92EE16DCA08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8B1CF1D-40A4-4323-AA4B-5568B9785B30}">
      <dgm:prSet custT="1"/>
      <dgm:spPr/>
      <dgm:t>
        <a:bodyPr/>
        <a:lstStyle/>
        <a:p>
          <a:r>
            <a:rPr lang="en-US" sz="2800" b="0" i="0" baseline="0" dirty="0"/>
            <a:t>Promote student well-being (prevention), early intervention and treatment. Encourage healthy lifestyle strategies </a:t>
          </a:r>
          <a:r>
            <a:rPr lang="en-US" sz="1200" b="0" i="0" baseline="0" dirty="0"/>
            <a:t>(2,11)</a:t>
          </a:r>
          <a:endParaRPr lang="en-US" sz="1200" dirty="0"/>
        </a:p>
      </dgm:t>
    </dgm:pt>
    <dgm:pt modelId="{C3A2908B-22E4-4371-94D5-87ABE8D768CA}" type="parTrans" cxnId="{C942E517-FDCD-4731-92EC-F4C20F30A878}">
      <dgm:prSet/>
      <dgm:spPr/>
      <dgm:t>
        <a:bodyPr/>
        <a:lstStyle/>
        <a:p>
          <a:endParaRPr lang="en-US"/>
        </a:p>
      </dgm:t>
    </dgm:pt>
    <dgm:pt modelId="{5305D83A-855C-48F9-86E4-9AB64252B89A}" type="sibTrans" cxnId="{C942E517-FDCD-4731-92EC-F4C20F30A878}">
      <dgm:prSet/>
      <dgm:spPr/>
      <dgm:t>
        <a:bodyPr/>
        <a:lstStyle/>
        <a:p>
          <a:endParaRPr lang="en-US"/>
        </a:p>
      </dgm:t>
    </dgm:pt>
    <dgm:pt modelId="{214F6302-488F-40D2-917B-E9755EB7F0BE}">
      <dgm:prSet/>
      <dgm:spPr/>
      <dgm:t>
        <a:bodyPr/>
        <a:lstStyle/>
        <a:p>
          <a:r>
            <a:rPr lang="en-US" dirty="0"/>
            <a:t>Faculty, coaches &amp; staff as “first responders” who can help identify students in distress.  May include taking the Mental Health First Aid course. </a:t>
          </a:r>
        </a:p>
      </dgm:t>
    </dgm:pt>
    <dgm:pt modelId="{B159D070-D038-432D-AED4-7047EB8A3FC1}" type="parTrans" cxnId="{BCABA347-438B-415A-B9BB-4CA936936E2C}">
      <dgm:prSet/>
      <dgm:spPr/>
      <dgm:t>
        <a:bodyPr/>
        <a:lstStyle/>
        <a:p>
          <a:endParaRPr lang="en-US"/>
        </a:p>
      </dgm:t>
    </dgm:pt>
    <dgm:pt modelId="{4D9ECA58-FA96-4E76-9893-5BD481AFDBC0}" type="sibTrans" cxnId="{BCABA347-438B-415A-B9BB-4CA936936E2C}">
      <dgm:prSet/>
      <dgm:spPr/>
      <dgm:t>
        <a:bodyPr/>
        <a:lstStyle/>
        <a:p>
          <a:endParaRPr lang="en-US"/>
        </a:p>
      </dgm:t>
    </dgm:pt>
    <dgm:pt modelId="{9C391094-0237-442E-BF0F-36450C468B5F}">
      <dgm:prSet/>
      <dgm:spPr/>
      <dgm:t>
        <a:bodyPr/>
        <a:lstStyle/>
        <a:p>
          <a:pPr algn="ctr"/>
          <a:r>
            <a:rPr lang="en-US" sz="2300" dirty="0"/>
            <a:t>Recognize</a:t>
          </a:r>
        </a:p>
      </dgm:t>
    </dgm:pt>
    <dgm:pt modelId="{6CC4620E-AFA9-4C22-A330-87356F18BCF8}" type="parTrans" cxnId="{85CE7C2E-9A0E-4849-B1C8-7AEC4E9FAB05}">
      <dgm:prSet/>
      <dgm:spPr/>
      <dgm:t>
        <a:bodyPr/>
        <a:lstStyle/>
        <a:p>
          <a:endParaRPr lang="en-US"/>
        </a:p>
      </dgm:t>
    </dgm:pt>
    <dgm:pt modelId="{5A28F037-C45D-48C6-A883-6DF0A83FADDF}" type="sibTrans" cxnId="{85CE7C2E-9A0E-4849-B1C8-7AEC4E9FAB05}">
      <dgm:prSet/>
      <dgm:spPr/>
      <dgm:t>
        <a:bodyPr/>
        <a:lstStyle/>
        <a:p>
          <a:endParaRPr lang="en-US"/>
        </a:p>
      </dgm:t>
    </dgm:pt>
    <dgm:pt modelId="{1CB272CE-EF60-4740-A1C4-25A4F28E993F}">
      <dgm:prSet/>
      <dgm:spPr/>
      <dgm:t>
        <a:bodyPr/>
        <a:lstStyle/>
        <a:p>
          <a:pPr algn="ctr"/>
          <a:r>
            <a:rPr lang="en-US" sz="2300" dirty="0"/>
            <a:t>Respond </a:t>
          </a:r>
        </a:p>
      </dgm:t>
    </dgm:pt>
    <dgm:pt modelId="{A643F1EC-CA24-4E24-B2A7-7DFD1445E8D7}" type="sibTrans" cxnId="{907B4924-E15F-45F9-88B2-7C7351807921}">
      <dgm:prSet/>
      <dgm:spPr/>
      <dgm:t>
        <a:bodyPr/>
        <a:lstStyle/>
        <a:p>
          <a:endParaRPr lang="en-US"/>
        </a:p>
      </dgm:t>
    </dgm:pt>
    <dgm:pt modelId="{BC0B3282-C179-4669-83B9-55A58624B12E}" type="parTrans" cxnId="{907B4924-E15F-45F9-88B2-7C7351807921}">
      <dgm:prSet/>
      <dgm:spPr/>
      <dgm:t>
        <a:bodyPr/>
        <a:lstStyle/>
        <a:p>
          <a:endParaRPr lang="en-US"/>
        </a:p>
      </dgm:t>
    </dgm:pt>
    <dgm:pt modelId="{4EC40B6A-49DD-4532-86CD-133EB97A972C}">
      <dgm:prSet custT="1"/>
      <dgm:spPr/>
      <dgm:t>
        <a:bodyPr/>
        <a:lstStyle/>
        <a:p>
          <a:pPr algn="ctr"/>
          <a:r>
            <a:rPr lang="en-US" sz="2300" dirty="0"/>
            <a:t>Refer  </a:t>
          </a:r>
          <a:r>
            <a:rPr lang="en-US" sz="1200" dirty="0"/>
            <a:t>(14)</a:t>
          </a:r>
        </a:p>
      </dgm:t>
    </dgm:pt>
    <dgm:pt modelId="{944438D8-197D-485C-8650-DA5137404F3C}" type="sibTrans" cxnId="{1C3569E5-9003-419D-9B63-5C715787D810}">
      <dgm:prSet/>
      <dgm:spPr/>
      <dgm:t>
        <a:bodyPr/>
        <a:lstStyle/>
        <a:p>
          <a:endParaRPr lang="en-US"/>
        </a:p>
      </dgm:t>
    </dgm:pt>
    <dgm:pt modelId="{4578CC1B-FC41-4A81-BE56-D157387F2C5A}" type="parTrans" cxnId="{1C3569E5-9003-419D-9B63-5C715787D810}">
      <dgm:prSet/>
      <dgm:spPr/>
      <dgm:t>
        <a:bodyPr/>
        <a:lstStyle/>
        <a:p>
          <a:endParaRPr lang="en-US"/>
        </a:p>
      </dgm:t>
    </dgm:pt>
    <dgm:pt modelId="{13974940-BBF6-4C78-9AB9-C38CBEA9457D}" type="pres">
      <dgm:prSet presAssocID="{679AE665-EAD6-4985-967B-92EE16DCA084}" presName="linear" presStyleCnt="0">
        <dgm:presLayoutVars>
          <dgm:animLvl val="lvl"/>
          <dgm:resizeHandles val="exact"/>
        </dgm:presLayoutVars>
      </dgm:prSet>
      <dgm:spPr/>
    </dgm:pt>
    <dgm:pt modelId="{4505CD3D-97F1-459F-BCAC-9F9C06FBC0A6}" type="pres">
      <dgm:prSet presAssocID="{68B1CF1D-40A4-4323-AA4B-5568B9785B30}" presName="parentText" presStyleLbl="node1" presStyleIdx="0" presStyleCnt="2">
        <dgm:presLayoutVars>
          <dgm:chMax val="0"/>
          <dgm:bulletEnabled val="1"/>
        </dgm:presLayoutVars>
      </dgm:prSet>
      <dgm:spPr/>
    </dgm:pt>
    <dgm:pt modelId="{06638245-25D1-4941-9E45-63474B688A59}" type="pres">
      <dgm:prSet presAssocID="{5305D83A-855C-48F9-86E4-9AB64252B89A}" presName="spacer" presStyleCnt="0"/>
      <dgm:spPr/>
    </dgm:pt>
    <dgm:pt modelId="{39EE6057-EF99-477F-A947-DB8251E5D62B}" type="pres">
      <dgm:prSet presAssocID="{214F6302-488F-40D2-917B-E9755EB7F0BE}" presName="parentText" presStyleLbl="node1" presStyleIdx="1" presStyleCnt="2">
        <dgm:presLayoutVars>
          <dgm:chMax val="0"/>
          <dgm:bulletEnabled val="1"/>
        </dgm:presLayoutVars>
      </dgm:prSet>
      <dgm:spPr/>
    </dgm:pt>
    <dgm:pt modelId="{8948C32B-65AC-40C4-A8D4-E05599060EB9}" type="pres">
      <dgm:prSet presAssocID="{214F6302-488F-40D2-917B-E9755EB7F0BE}" presName="childText" presStyleLbl="revTx" presStyleIdx="0" presStyleCnt="1">
        <dgm:presLayoutVars>
          <dgm:bulletEnabled val="1"/>
        </dgm:presLayoutVars>
      </dgm:prSet>
      <dgm:spPr/>
    </dgm:pt>
  </dgm:ptLst>
  <dgm:cxnLst>
    <dgm:cxn modelId="{C942E517-FDCD-4731-92EC-F4C20F30A878}" srcId="{679AE665-EAD6-4985-967B-92EE16DCA084}" destId="{68B1CF1D-40A4-4323-AA4B-5568B9785B30}" srcOrd="0" destOrd="0" parTransId="{C3A2908B-22E4-4371-94D5-87ABE8D768CA}" sibTransId="{5305D83A-855C-48F9-86E4-9AB64252B89A}"/>
    <dgm:cxn modelId="{907B4924-E15F-45F9-88B2-7C7351807921}" srcId="{214F6302-488F-40D2-917B-E9755EB7F0BE}" destId="{1CB272CE-EF60-4740-A1C4-25A4F28E993F}" srcOrd="1" destOrd="0" parTransId="{BC0B3282-C179-4669-83B9-55A58624B12E}" sibTransId="{A643F1EC-CA24-4E24-B2A7-7DFD1445E8D7}"/>
    <dgm:cxn modelId="{CC8ACC28-26B3-4A7D-8471-4737B4029538}" type="presOf" srcId="{9C391094-0237-442E-BF0F-36450C468B5F}" destId="{8948C32B-65AC-40C4-A8D4-E05599060EB9}" srcOrd="0" destOrd="0" presId="urn:microsoft.com/office/officeart/2005/8/layout/vList2"/>
    <dgm:cxn modelId="{85CE7C2E-9A0E-4849-B1C8-7AEC4E9FAB05}" srcId="{214F6302-488F-40D2-917B-E9755EB7F0BE}" destId="{9C391094-0237-442E-BF0F-36450C468B5F}" srcOrd="0" destOrd="0" parTransId="{6CC4620E-AFA9-4C22-A330-87356F18BCF8}" sibTransId="{5A28F037-C45D-48C6-A883-6DF0A83FADDF}"/>
    <dgm:cxn modelId="{FCCC8F36-A259-45E1-AC3A-B327D3514A30}" type="presOf" srcId="{679AE665-EAD6-4985-967B-92EE16DCA084}" destId="{13974940-BBF6-4C78-9AB9-C38CBEA9457D}" srcOrd="0" destOrd="0" presId="urn:microsoft.com/office/officeart/2005/8/layout/vList2"/>
    <dgm:cxn modelId="{BCABA347-438B-415A-B9BB-4CA936936E2C}" srcId="{679AE665-EAD6-4985-967B-92EE16DCA084}" destId="{214F6302-488F-40D2-917B-E9755EB7F0BE}" srcOrd="1" destOrd="0" parTransId="{B159D070-D038-432D-AED4-7047EB8A3FC1}" sibTransId="{4D9ECA58-FA96-4E76-9893-5BD481AFDBC0}"/>
    <dgm:cxn modelId="{894A1780-BA13-4B15-9046-756329305A4A}" type="presOf" srcId="{68B1CF1D-40A4-4323-AA4B-5568B9785B30}" destId="{4505CD3D-97F1-459F-BCAC-9F9C06FBC0A6}" srcOrd="0" destOrd="0" presId="urn:microsoft.com/office/officeart/2005/8/layout/vList2"/>
    <dgm:cxn modelId="{380D12E0-6AAC-4EB0-B827-C41FBC0A89CF}" type="presOf" srcId="{214F6302-488F-40D2-917B-E9755EB7F0BE}" destId="{39EE6057-EF99-477F-A947-DB8251E5D62B}" srcOrd="0" destOrd="0" presId="urn:microsoft.com/office/officeart/2005/8/layout/vList2"/>
    <dgm:cxn modelId="{1C3569E5-9003-419D-9B63-5C715787D810}" srcId="{214F6302-488F-40D2-917B-E9755EB7F0BE}" destId="{4EC40B6A-49DD-4532-86CD-133EB97A972C}" srcOrd="2" destOrd="0" parTransId="{4578CC1B-FC41-4A81-BE56-D157387F2C5A}" sibTransId="{944438D8-197D-485C-8650-DA5137404F3C}"/>
    <dgm:cxn modelId="{B571A1F8-98B8-4330-AEDD-84107348B622}" type="presOf" srcId="{4EC40B6A-49DD-4532-86CD-133EB97A972C}" destId="{8948C32B-65AC-40C4-A8D4-E05599060EB9}" srcOrd="0" destOrd="2" presId="urn:microsoft.com/office/officeart/2005/8/layout/vList2"/>
    <dgm:cxn modelId="{2F6692FB-0B79-4DDD-B816-150A2B32F338}" type="presOf" srcId="{1CB272CE-EF60-4740-A1C4-25A4F28E993F}" destId="{8948C32B-65AC-40C4-A8D4-E05599060EB9}" srcOrd="0" destOrd="1" presId="urn:microsoft.com/office/officeart/2005/8/layout/vList2"/>
    <dgm:cxn modelId="{774FE505-135C-41F4-A23C-4E047A5ABAD3}" type="presParOf" srcId="{13974940-BBF6-4C78-9AB9-C38CBEA9457D}" destId="{4505CD3D-97F1-459F-BCAC-9F9C06FBC0A6}" srcOrd="0" destOrd="0" presId="urn:microsoft.com/office/officeart/2005/8/layout/vList2"/>
    <dgm:cxn modelId="{39B69E6B-A7FF-4310-BCAC-2BDBA55E63C1}" type="presParOf" srcId="{13974940-BBF6-4C78-9AB9-C38CBEA9457D}" destId="{06638245-25D1-4941-9E45-63474B688A59}" srcOrd="1" destOrd="0" presId="urn:microsoft.com/office/officeart/2005/8/layout/vList2"/>
    <dgm:cxn modelId="{E95021F5-6416-4C4D-8507-4E1A86915522}" type="presParOf" srcId="{13974940-BBF6-4C78-9AB9-C38CBEA9457D}" destId="{39EE6057-EF99-477F-A947-DB8251E5D62B}" srcOrd="2" destOrd="0" presId="urn:microsoft.com/office/officeart/2005/8/layout/vList2"/>
    <dgm:cxn modelId="{01868E16-96E8-45F0-9FA5-6F99503099C3}" type="presParOf" srcId="{13974940-BBF6-4C78-9AB9-C38CBEA9457D}" destId="{8948C32B-65AC-40C4-A8D4-E05599060EB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497E72-06D7-4F22-AF4C-5D1EC7015986}"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D66CA6DC-2877-471A-AF26-001959B78FAD}">
      <dgm:prSet/>
      <dgm:spPr/>
      <dgm:t>
        <a:bodyPr/>
        <a:lstStyle/>
        <a:p>
          <a:r>
            <a:rPr lang="en-US" dirty="0"/>
            <a:t>Self-Care Plans</a:t>
          </a:r>
        </a:p>
      </dgm:t>
    </dgm:pt>
    <dgm:pt modelId="{F6ACDAD2-3FC0-48B2-B4A6-38B36B97B94F}" type="parTrans" cxnId="{9A7D1DFF-7735-4A56-BFA5-27EF2FFBCE70}">
      <dgm:prSet/>
      <dgm:spPr/>
      <dgm:t>
        <a:bodyPr/>
        <a:lstStyle/>
        <a:p>
          <a:endParaRPr lang="en-US"/>
        </a:p>
      </dgm:t>
    </dgm:pt>
    <dgm:pt modelId="{66F2B10D-7601-47F9-9B26-B17311D55FEF}" type="sibTrans" cxnId="{9A7D1DFF-7735-4A56-BFA5-27EF2FFBCE70}">
      <dgm:prSet/>
      <dgm:spPr/>
      <dgm:t>
        <a:bodyPr/>
        <a:lstStyle/>
        <a:p>
          <a:endParaRPr lang="en-US"/>
        </a:p>
      </dgm:t>
    </dgm:pt>
    <dgm:pt modelId="{A34335BA-3EB9-49F0-B2D3-A4FB97CD0251}">
      <dgm:prSet/>
      <dgm:spPr/>
      <dgm:t>
        <a:bodyPr/>
        <a:lstStyle/>
        <a:p>
          <a:r>
            <a:rPr lang="en-US" sz="3300" dirty="0"/>
            <a:t>Eastern Tennessee University has this a Social Work course assignment.  What if all university students had a self-care plan?</a:t>
          </a:r>
        </a:p>
      </dgm:t>
    </dgm:pt>
    <dgm:pt modelId="{9F1D3931-A3C8-4E4C-AF63-B5B1DD5E685D}" type="parTrans" cxnId="{C4849883-C1F5-453F-A31B-C60F6B13C5B9}">
      <dgm:prSet/>
      <dgm:spPr/>
      <dgm:t>
        <a:bodyPr/>
        <a:lstStyle/>
        <a:p>
          <a:endParaRPr lang="en-US"/>
        </a:p>
      </dgm:t>
    </dgm:pt>
    <dgm:pt modelId="{A6BE7FD5-14DF-42E0-B5FD-BE3D305A1D0E}" type="sibTrans" cxnId="{C4849883-C1F5-453F-A31B-C60F6B13C5B9}">
      <dgm:prSet/>
      <dgm:spPr/>
      <dgm:t>
        <a:bodyPr/>
        <a:lstStyle/>
        <a:p>
          <a:endParaRPr lang="en-US"/>
        </a:p>
      </dgm:t>
    </dgm:pt>
    <dgm:pt modelId="{9D883A8A-6BA4-4DAE-A87E-49877C73C56E}">
      <dgm:prSet custT="1"/>
      <dgm:spPr/>
      <dgm:t>
        <a:bodyPr/>
        <a:lstStyle/>
        <a:p>
          <a:r>
            <a:rPr lang="en-US" sz="3300" dirty="0"/>
            <a:t>Ohio State has a Wellness App to create a plan and share wellness event invites to yoga and other healthy activities </a:t>
          </a:r>
          <a:r>
            <a:rPr lang="en-US" sz="1200" dirty="0"/>
            <a:t>(16).</a:t>
          </a:r>
        </a:p>
      </dgm:t>
    </dgm:pt>
    <dgm:pt modelId="{FCC9DB5B-35F1-4470-8289-38F14F7C7C89}" type="parTrans" cxnId="{D27E742C-9F07-40A8-84B2-E009FA3134FF}">
      <dgm:prSet/>
      <dgm:spPr/>
      <dgm:t>
        <a:bodyPr/>
        <a:lstStyle/>
        <a:p>
          <a:endParaRPr lang="en-US"/>
        </a:p>
      </dgm:t>
    </dgm:pt>
    <dgm:pt modelId="{CA9BE7B5-7946-430B-B107-3B28A220F017}" type="sibTrans" cxnId="{D27E742C-9F07-40A8-84B2-E009FA3134FF}">
      <dgm:prSet/>
      <dgm:spPr/>
      <dgm:t>
        <a:bodyPr/>
        <a:lstStyle/>
        <a:p>
          <a:endParaRPr lang="en-US"/>
        </a:p>
      </dgm:t>
    </dgm:pt>
    <dgm:pt modelId="{4DFBCD02-2B10-4A75-9224-F15CB72B8274}" type="pres">
      <dgm:prSet presAssocID="{A6497E72-06D7-4F22-AF4C-5D1EC7015986}" presName="Name0" presStyleCnt="0">
        <dgm:presLayoutVars>
          <dgm:dir/>
          <dgm:animLvl val="lvl"/>
          <dgm:resizeHandles val="exact"/>
        </dgm:presLayoutVars>
      </dgm:prSet>
      <dgm:spPr/>
    </dgm:pt>
    <dgm:pt modelId="{021385E2-FBA6-405A-8EC8-C6BC4862797E}" type="pres">
      <dgm:prSet presAssocID="{D66CA6DC-2877-471A-AF26-001959B78FAD}" presName="composite" presStyleCnt="0"/>
      <dgm:spPr/>
    </dgm:pt>
    <dgm:pt modelId="{4A4591CA-48E9-440E-B86C-7697C91EF5C2}" type="pres">
      <dgm:prSet presAssocID="{D66CA6DC-2877-471A-AF26-001959B78FAD}" presName="parTx" presStyleLbl="alignNode1" presStyleIdx="0" presStyleCnt="1">
        <dgm:presLayoutVars>
          <dgm:chMax val="0"/>
          <dgm:chPref val="0"/>
          <dgm:bulletEnabled val="1"/>
        </dgm:presLayoutVars>
      </dgm:prSet>
      <dgm:spPr/>
    </dgm:pt>
    <dgm:pt modelId="{5891AEF7-B6B5-485B-934D-47955E4DBF70}" type="pres">
      <dgm:prSet presAssocID="{D66CA6DC-2877-471A-AF26-001959B78FAD}" presName="desTx" presStyleLbl="alignAccFollowNode1" presStyleIdx="0" presStyleCnt="1">
        <dgm:presLayoutVars>
          <dgm:bulletEnabled val="1"/>
        </dgm:presLayoutVars>
      </dgm:prSet>
      <dgm:spPr/>
    </dgm:pt>
  </dgm:ptLst>
  <dgm:cxnLst>
    <dgm:cxn modelId="{D27E742C-9F07-40A8-84B2-E009FA3134FF}" srcId="{D66CA6DC-2877-471A-AF26-001959B78FAD}" destId="{9D883A8A-6BA4-4DAE-A87E-49877C73C56E}" srcOrd="1" destOrd="0" parTransId="{FCC9DB5B-35F1-4470-8289-38F14F7C7C89}" sibTransId="{CA9BE7B5-7946-430B-B107-3B28A220F017}"/>
    <dgm:cxn modelId="{025A3A74-BBAB-4673-8380-F85F66E7D442}" type="presOf" srcId="{A6497E72-06D7-4F22-AF4C-5D1EC7015986}" destId="{4DFBCD02-2B10-4A75-9224-F15CB72B8274}" srcOrd="0" destOrd="0" presId="urn:microsoft.com/office/officeart/2005/8/layout/hList1"/>
    <dgm:cxn modelId="{C4849883-C1F5-453F-A31B-C60F6B13C5B9}" srcId="{D66CA6DC-2877-471A-AF26-001959B78FAD}" destId="{A34335BA-3EB9-49F0-B2D3-A4FB97CD0251}" srcOrd="0" destOrd="0" parTransId="{9F1D3931-A3C8-4E4C-AF63-B5B1DD5E685D}" sibTransId="{A6BE7FD5-14DF-42E0-B5FD-BE3D305A1D0E}"/>
    <dgm:cxn modelId="{197475A3-9DB8-4EF6-8165-58CF44DC966A}" type="presOf" srcId="{A34335BA-3EB9-49F0-B2D3-A4FB97CD0251}" destId="{5891AEF7-B6B5-485B-934D-47955E4DBF70}" srcOrd="0" destOrd="0" presId="urn:microsoft.com/office/officeart/2005/8/layout/hList1"/>
    <dgm:cxn modelId="{A60909EC-AC4D-4526-973B-12B787E28416}" type="presOf" srcId="{D66CA6DC-2877-471A-AF26-001959B78FAD}" destId="{4A4591CA-48E9-440E-B86C-7697C91EF5C2}" srcOrd="0" destOrd="0" presId="urn:microsoft.com/office/officeart/2005/8/layout/hList1"/>
    <dgm:cxn modelId="{1782FBF3-D721-44CE-96BE-9DA57A668DB8}" type="presOf" srcId="{9D883A8A-6BA4-4DAE-A87E-49877C73C56E}" destId="{5891AEF7-B6B5-485B-934D-47955E4DBF70}" srcOrd="0" destOrd="1" presId="urn:microsoft.com/office/officeart/2005/8/layout/hList1"/>
    <dgm:cxn modelId="{9A7D1DFF-7735-4A56-BFA5-27EF2FFBCE70}" srcId="{A6497E72-06D7-4F22-AF4C-5D1EC7015986}" destId="{D66CA6DC-2877-471A-AF26-001959B78FAD}" srcOrd="0" destOrd="0" parTransId="{F6ACDAD2-3FC0-48B2-B4A6-38B36B97B94F}" sibTransId="{66F2B10D-7601-47F9-9B26-B17311D55FEF}"/>
    <dgm:cxn modelId="{5DC80F76-CED1-4B95-B79F-4267734BB8B4}" type="presParOf" srcId="{4DFBCD02-2B10-4A75-9224-F15CB72B8274}" destId="{021385E2-FBA6-405A-8EC8-C6BC4862797E}" srcOrd="0" destOrd="0" presId="urn:microsoft.com/office/officeart/2005/8/layout/hList1"/>
    <dgm:cxn modelId="{783AEE68-FAD9-460C-BB2F-1EBE3C1FB96D}" type="presParOf" srcId="{021385E2-FBA6-405A-8EC8-C6BC4862797E}" destId="{4A4591CA-48E9-440E-B86C-7697C91EF5C2}" srcOrd="0" destOrd="0" presId="urn:microsoft.com/office/officeart/2005/8/layout/hList1"/>
    <dgm:cxn modelId="{D27C7213-862A-4CB8-BE67-668CE662A11E}" type="presParOf" srcId="{021385E2-FBA6-405A-8EC8-C6BC4862797E}" destId="{5891AEF7-B6B5-485B-934D-47955E4DBF7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6F94A9-11D7-4A17-AD21-CEBF6821B9C5}" type="doc">
      <dgm:prSet loTypeId="urn:microsoft.com/office/officeart/2005/8/layout/venn2" loCatId="relationship" qsTypeId="urn:microsoft.com/office/officeart/2005/8/quickstyle/simple1" qsCatId="simple" csTypeId="urn:microsoft.com/office/officeart/2005/8/colors/colorful2" csCatId="colorful" phldr="1"/>
      <dgm:spPr/>
      <dgm:t>
        <a:bodyPr/>
        <a:lstStyle/>
        <a:p>
          <a:endParaRPr lang="en-US"/>
        </a:p>
      </dgm:t>
    </dgm:pt>
    <dgm:pt modelId="{51519DDC-4C87-4622-9B73-08C683DEF7E0}">
      <dgm:prSet phldrT="[Text]"/>
      <dgm:spPr/>
      <dgm:t>
        <a:bodyPr/>
        <a:lstStyle/>
        <a:p>
          <a:r>
            <a:rPr lang="en-US" dirty="0"/>
            <a:t>Communities</a:t>
          </a:r>
        </a:p>
      </dgm:t>
    </dgm:pt>
    <dgm:pt modelId="{76FAE3A7-F1AB-4923-BAD0-7F4D28F8B4A1}" type="parTrans" cxnId="{91A4BFCE-8A6C-44C4-B341-E356C921C7A6}">
      <dgm:prSet/>
      <dgm:spPr/>
      <dgm:t>
        <a:bodyPr/>
        <a:lstStyle/>
        <a:p>
          <a:endParaRPr lang="en-US"/>
        </a:p>
      </dgm:t>
    </dgm:pt>
    <dgm:pt modelId="{93E0BE20-A9D0-4DB4-8936-3627C590EEC4}" type="sibTrans" cxnId="{91A4BFCE-8A6C-44C4-B341-E356C921C7A6}">
      <dgm:prSet/>
      <dgm:spPr/>
      <dgm:t>
        <a:bodyPr/>
        <a:lstStyle/>
        <a:p>
          <a:endParaRPr lang="en-US"/>
        </a:p>
      </dgm:t>
    </dgm:pt>
    <dgm:pt modelId="{9B68D91D-983F-4E02-BB52-D7E384958D80}">
      <dgm:prSet phldrT="[Text]"/>
      <dgm:spPr/>
      <dgm:t>
        <a:bodyPr/>
        <a:lstStyle/>
        <a:p>
          <a:r>
            <a:rPr lang="en-US" dirty="0"/>
            <a:t>Social Work Faculty &amp; Students</a:t>
          </a:r>
        </a:p>
      </dgm:t>
    </dgm:pt>
    <dgm:pt modelId="{893AEC01-5E90-488C-B8CA-59B0CC58135B}" type="parTrans" cxnId="{BA871BDB-DBFB-4BA6-9C15-74AFE0D782E3}">
      <dgm:prSet/>
      <dgm:spPr/>
      <dgm:t>
        <a:bodyPr/>
        <a:lstStyle/>
        <a:p>
          <a:endParaRPr lang="en-US"/>
        </a:p>
      </dgm:t>
    </dgm:pt>
    <dgm:pt modelId="{0AD2684B-C57B-4857-AA59-7164FADC14CA}" type="sibTrans" cxnId="{BA871BDB-DBFB-4BA6-9C15-74AFE0D782E3}">
      <dgm:prSet/>
      <dgm:spPr/>
      <dgm:t>
        <a:bodyPr/>
        <a:lstStyle/>
        <a:p>
          <a:endParaRPr lang="en-US"/>
        </a:p>
      </dgm:t>
    </dgm:pt>
    <dgm:pt modelId="{3129117D-90D8-4BBD-8CC4-4C30CDDEF073}">
      <dgm:prSet phldrT="[Text]"/>
      <dgm:spPr/>
      <dgm:t>
        <a:bodyPr/>
        <a:lstStyle/>
        <a:p>
          <a:r>
            <a:rPr lang="en-US" dirty="0"/>
            <a:t>Self-Care</a:t>
          </a:r>
        </a:p>
      </dgm:t>
    </dgm:pt>
    <dgm:pt modelId="{F18F218A-B232-4429-9F76-2EE450146B59}" type="parTrans" cxnId="{43FFAF75-E7BD-45A4-90B1-20772969BF61}">
      <dgm:prSet/>
      <dgm:spPr/>
      <dgm:t>
        <a:bodyPr/>
        <a:lstStyle/>
        <a:p>
          <a:endParaRPr lang="en-US"/>
        </a:p>
      </dgm:t>
    </dgm:pt>
    <dgm:pt modelId="{D800970C-085C-4D64-88E2-719B08B0DD1B}" type="sibTrans" cxnId="{43FFAF75-E7BD-45A4-90B1-20772969BF61}">
      <dgm:prSet/>
      <dgm:spPr/>
      <dgm:t>
        <a:bodyPr/>
        <a:lstStyle/>
        <a:p>
          <a:endParaRPr lang="en-US"/>
        </a:p>
      </dgm:t>
    </dgm:pt>
    <dgm:pt modelId="{E4FE2A37-7946-4B3C-83E0-7E15A1A7CB1B}">
      <dgm:prSet phldrT="[Text]"/>
      <dgm:spPr/>
      <dgm:t>
        <a:bodyPr/>
        <a:lstStyle/>
        <a:p>
          <a:r>
            <a:rPr lang="en-US" dirty="0"/>
            <a:t>University Faculty &amp; Students</a:t>
          </a:r>
        </a:p>
      </dgm:t>
    </dgm:pt>
    <dgm:pt modelId="{4CD28C95-B45E-4F80-BC9B-8DAD10E3C1BF}" type="sibTrans" cxnId="{0216E762-106B-4148-8A02-06CCA4EFDB30}">
      <dgm:prSet/>
      <dgm:spPr/>
      <dgm:t>
        <a:bodyPr/>
        <a:lstStyle/>
        <a:p>
          <a:endParaRPr lang="en-US"/>
        </a:p>
      </dgm:t>
    </dgm:pt>
    <dgm:pt modelId="{370467BC-24B7-4920-900D-A474480EE81C}" type="parTrans" cxnId="{0216E762-106B-4148-8A02-06CCA4EFDB30}">
      <dgm:prSet/>
      <dgm:spPr/>
      <dgm:t>
        <a:bodyPr/>
        <a:lstStyle/>
        <a:p>
          <a:endParaRPr lang="en-US"/>
        </a:p>
      </dgm:t>
    </dgm:pt>
    <dgm:pt modelId="{3E678BAD-D494-4056-A488-F9D06E4EEBA4}" type="pres">
      <dgm:prSet presAssocID="{C36F94A9-11D7-4A17-AD21-CEBF6821B9C5}" presName="Name0" presStyleCnt="0">
        <dgm:presLayoutVars>
          <dgm:chMax val="7"/>
          <dgm:resizeHandles val="exact"/>
        </dgm:presLayoutVars>
      </dgm:prSet>
      <dgm:spPr/>
    </dgm:pt>
    <dgm:pt modelId="{8E8493D4-2C23-4D29-86CC-2653A81BC922}" type="pres">
      <dgm:prSet presAssocID="{C36F94A9-11D7-4A17-AD21-CEBF6821B9C5}" presName="comp1" presStyleCnt="0"/>
      <dgm:spPr/>
    </dgm:pt>
    <dgm:pt modelId="{E2980A2B-A6E3-4C98-A2DD-42AAFA100E20}" type="pres">
      <dgm:prSet presAssocID="{C36F94A9-11D7-4A17-AD21-CEBF6821B9C5}" presName="circle1" presStyleLbl="node1" presStyleIdx="0" presStyleCnt="4"/>
      <dgm:spPr/>
    </dgm:pt>
    <dgm:pt modelId="{63E54C2F-91F3-4375-B485-5F119149DF02}" type="pres">
      <dgm:prSet presAssocID="{C36F94A9-11D7-4A17-AD21-CEBF6821B9C5}" presName="c1text" presStyleLbl="node1" presStyleIdx="0" presStyleCnt="4">
        <dgm:presLayoutVars>
          <dgm:bulletEnabled val="1"/>
        </dgm:presLayoutVars>
      </dgm:prSet>
      <dgm:spPr/>
    </dgm:pt>
    <dgm:pt modelId="{0AD2633C-3C2C-4C36-AA7F-5A9BB9F00327}" type="pres">
      <dgm:prSet presAssocID="{C36F94A9-11D7-4A17-AD21-CEBF6821B9C5}" presName="comp2" presStyleCnt="0"/>
      <dgm:spPr/>
    </dgm:pt>
    <dgm:pt modelId="{648D3FCE-3C19-453B-A16E-3EB480D771EA}" type="pres">
      <dgm:prSet presAssocID="{C36F94A9-11D7-4A17-AD21-CEBF6821B9C5}" presName="circle2" presStyleLbl="node1" presStyleIdx="1" presStyleCnt="4"/>
      <dgm:spPr/>
    </dgm:pt>
    <dgm:pt modelId="{7E281C54-9E72-47A2-A39E-8187D148AA2F}" type="pres">
      <dgm:prSet presAssocID="{C36F94A9-11D7-4A17-AD21-CEBF6821B9C5}" presName="c2text" presStyleLbl="node1" presStyleIdx="1" presStyleCnt="4">
        <dgm:presLayoutVars>
          <dgm:bulletEnabled val="1"/>
        </dgm:presLayoutVars>
      </dgm:prSet>
      <dgm:spPr/>
    </dgm:pt>
    <dgm:pt modelId="{F3ABFB37-18E1-4A64-B560-36EBDD44E606}" type="pres">
      <dgm:prSet presAssocID="{C36F94A9-11D7-4A17-AD21-CEBF6821B9C5}" presName="comp3" presStyleCnt="0"/>
      <dgm:spPr/>
    </dgm:pt>
    <dgm:pt modelId="{281FB6C6-362E-4A41-B630-83A9263B5EAA}" type="pres">
      <dgm:prSet presAssocID="{C36F94A9-11D7-4A17-AD21-CEBF6821B9C5}" presName="circle3" presStyleLbl="node1" presStyleIdx="2" presStyleCnt="4"/>
      <dgm:spPr/>
    </dgm:pt>
    <dgm:pt modelId="{764D4CE7-E18A-4CA9-BB6D-7DC56CA2F56F}" type="pres">
      <dgm:prSet presAssocID="{C36F94A9-11D7-4A17-AD21-CEBF6821B9C5}" presName="c3text" presStyleLbl="node1" presStyleIdx="2" presStyleCnt="4">
        <dgm:presLayoutVars>
          <dgm:bulletEnabled val="1"/>
        </dgm:presLayoutVars>
      </dgm:prSet>
      <dgm:spPr/>
    </dgm:pt>
    <dgm:pt modelId="{18AA725B-5D73-4A02-B6D1-006A7CCFB0D8}" type="pres">
      <dgm:prSet presAssocID="{C36F94A9-11D7-4A17-AD21-CEBF6821B9C5}" presName="comp4" presStyleCnt="0"/>
      <dgm:spPr/>
    </dgm:pt>
    <dgm:pt modelId="{B0623E79-446B-4031-B32B-9C117AEBF13B}" type="pres">
      <dgm:prSet presAssocID="{C36F94A9-11D7-4A17-AD21-CEBF6821B9C5}" presName="circle4" presStyleLbl="node1" presStyleIdx="3" presStyleCnt="4"/>
      <dgm:spPr/>
    </dgm:pt>
    <dgm:pt modelId="{0D80B76F-43E8-4E73-98DA-676B85210266}" type="pres">
      <dgm:prSet presAssocID="{C36F94A9-11D7-4A17-AD21-CEBF6821B9C5}" presName="c4text" presStyleLbl="node1" presStyleIdx="3" presStyleCnt="4">
        <dgm:presLayoutVars>
          <dgm:bulletEnabled val="1"/>
        </dgm:presLayoutVars>
      </dgm:prSet>
      <dgm:spPr/>
    </dgm:pt>
  </dgm:ptLst>
  <dgm:cxnLst>
    <dgm:cxn modelId="{AA9A3A1B-8F13-474E-8890-E509F8178DCA}" type="presOf" srcId="{51519DDC-4C87-4622-9B73-08C683DEF7E0}" destId="{E2980A2B-A6E3-4C98-A2DD-42AAFA100E20}" srcOrd="0" destOrd="0" presId="urn:microsoft.com/office/officeart/2005/8/layout/venn2"/>
    <dgm:cxn modelId="{949E3625-9A20-4B26-A149-CE8A75ED7651}" type="presOf" srcId="{E4FE2A37-7946-4B3C-83E0-7E15A1A7CB1B}" destId="{648D3FCE-3C19-453B-A16E-3EB480D771EA}" srcOrd="0" destOrd="0" presId="urn:microsoft.com/office/officeart/2005/8/layout/venn2"/>
    <dgm:cxn modelId="{DEFE3F32-6644-4951-913C-CEC493112FB5}" type="presOf" srcId="{C36F94A9-11D7-4A17-AD21-CEBF6821B9C5}" destId="{3E678BAD-D494-4056-A488-F9D06E4EEBA4}" srcOrd="0" destOrd="0" presId="urn:microsoft.com/office/officeart/2005/8/layout/venn2"/>
    <dgm:cxn modelId="{B214AA53-75B5-4418-A843-36C76F4E75F2}" type="presOf" srcId="{3129117D-90D8-4BBD-8CC4-4C30CDDEF073}" destId="{0D80B76F-43E8-4E73-98DA-676B85210266}" srcOrd="1" destOrd="0" presId="urn:microsoft.com/office/officeart/2005/8/layout/venn2"/>
    <dgm:cxn modelId="{0216E762-106B-4148-8A02-06CCA4EFDB30}" srcId="{C36F94A9-11D7-4A17-AD21-CEBF6821B9C5}" destId="{E4FE2A37-7946-4B3C-83E0-7E15A1A7CB1B}" srcOrd="1" destOrd="0" parTransId="{370467BC-24B7-4920-900D-A474480EE81C}" sibTransId="{4CD28C95-B45E-4F80-BC9B-8DAD10E3C1BF}"/>
    <dgm:cxn modelId="{43FFAF75-E7BD-45A4-90B1-20772969BF61}" srcId="{C36F94A9-11D7-4A17-AD21-CEBF6821B9C5}" destId="{3129117D-90D8-4BBD-8CC4-4C30CDDEF073}" srcOrd="3" destOrd="0" parTransId="{F18F218A-B232-4429-9F76-2EE450146B59}" sibTransId="{D800970C-085C-4D64-88E2-719B08B0DD1B}"/>
    <dgm:cxn modelId="{FE3E23AB-89D0-408D-BD56-D514FD7B02CA}" type="presOf" srcId="{51519DDC-4C87-4622-9B73-08C683DEF7E0}" destId="{63E54C2F-91F3-4375-B485-5F119149DF02}" srcOrd="1" destOrd="0" presId="urn:microsoft.com/office/officeart/2005/8/layout/venn2"/>
    <dgm:cxn modelId="{BC5F38BF-D169-41F3-BBF5-80FC5683EBD4}" type="presOf" srcId="{3129117D-90D8-4BBD-8CC4-4C30CDDEF073}" destId="{B0623E79-446B-4031-B32B-9C117AEBF13B}" srcOrd="0" destOrd="0" presId="urn:microsoft.com/office/officeart/2005/8/layout/venn2"/>
    <dgm:cxn modelId="{43C435C8-39EB-4EC3-86AC-47906895A655}" type="presOf" srcId="{9B68D91D-983F-4E02-BB52-D7E384958D80}" destId="{281FB6C6-362E-4A41-B630-83A9263B5EAA}" srcOrd="0" destOrd="0" presId="urn:microsoft.com/office/officeart/2005/8/layout/venn2"/>
    <dgm:cxn modelId="{1E4BEAC9-AE7E-4CD8-A6DD-3282754C9E08}" type="presOf" srcId="{9B68D91D-983F-4E02-BB52-D7E384958D80}" destId="{764D4CE7-E18A-4CA9-BB6D-7DC56CA2F56F}" srcOrd="1" destOrd="0" presId="urn:microsoft.com/office/officeart/2005/8/layout/venn2"/>
    <dgm:cxn modelId="{91A4BFCE-8A6C-44C4-B341-E356C921C7A6}" srcId="{C36F94A9-11D7-4A17-AD21-CEBF6821B9C5}" destId="{51519DDC-4C87-4622-9B73-08C683DEF7E0}" srcOrd="0" destOrd="0" parTransId="{76FAE3A7-F1AB-4923-BAD0-7F4D28F8B4A1}" sibTransId="{93E0BE20-A9D0-4DB4-8936-3627C590EEC4}"/>
    <dgm:cxn modelId="{5D0A7FD3-37AA-4A82-8807-E27827065FD9}" type="presOf" srcId="{E4FE2A37-7946-4B3C-83E0-7E15A1A7CB1B}" destId="{7E281C54-9E72-47A2-A39E-8187D148AA2F}" srcOrd="1" destOrd="0" presId="urn:microsoft.com/office/officeart/2005/8/layout/venn2"/>
    <dgm:cxn modelId="{BA871BDB-DBFB-4BA6-9C15-74AFE0D782E3}" srcId="{C36F94A9-11D7-4A17-AD21-CEBF6821B9C5}" destId="{9B68D91D-983F-4E02-BB52-D7E384958D80}" srcOrd="2" destOrd="0" parTransId="{893AEC01-5E90-488C-B8CA-59B0CC58135B}" sibTransId="{0AD2684B-C57B-4857-AA59-7164FADC14CA}"/>
    <dgm:cxn modelId="{6F910A8F-9290-4B78-BA62-6DE942E25DDE}" type="presParOf" srcId="{3E678BAD-D494-4056-A488-F9D06E4EEBA4}" destId="{8E8493D4-2C23-4D29-86CC-2653A81BC922}" srcOrd="0" destOrd="0" presId="urn:microsoft.com/office/officeart/2005/8/layout/venn2"/>
    <dgm:cxn modelId="{35113ECB-9983-4CB7-8910-EA6671ED57CF}" type="presParOf" srcId="{8E8493D4-2C23-4D29-86CC-2653A81BC922}" destId="{E2980A2B-A6E3-4C98-A2DD-42AAFA100E20}" srcOrd="0" destOrd="0" presId="urn:microsoft.com/office/officeart/2005/8/layout/venn2"/>
    <dgm:cxn modelId="{AB117F26-B612-4EC7-8A2A-7C5B8426C2D8}" type="presParOf" srcId="{8E8493D4-2C23-4D29-86CC-2653A81BC922}" destId="{63E54C2F-91F3-4375-B485-5F119149DF02}" srcOrd="1" destOrd="0" presId="urn:microsoft.com/office/officeart/2005/8/layout/venn2"/>
    <dgm:cxn modelId="{B5579B38-034A-4126-B785-9EB79FA02DE0}" type="presParOf" srcId="{3E678BAD-D494-4056-A488-F9D06E4EEBA4}" destId="{0AD2633C-3C2C-4C36-AA7F-5A9BB9F00327}" srcOrd="1" destOrd="0" presId="urn:microsoft.com/office/officeart/2005/8/layout/venn2"/>
    <dgm:cxn modelId="{1282B8E1-F681-4E8D-8968-CA65839AFE8E}" type="presParOf" srcId="{0AD2633C-3C2C-4C36-AA7F-5A9BB9F00327}" destId="{648D3FCE-3C19-453B-A16E-3EB480D771EA}" srcOrd="0" destOrd="0" presId="urn:microsoft.com/office/officeart/2005/8/layout/venn2"/>
    <dgm:cxn modelId="{4DCDDDDC-EE4E-43BF-AF69-FB9764AA1CF1}" type="presParOf" srcId="{0AD2633C-3C2C-4C36-AA7F-5A9BB9F00327}" destId="{7E281C54-9E72-47A2-A39E-8187D148AA2F}" srcOrd="1" destOrd="0" presId="urn:microsoft.com/office/officeart/2005/8/layout/venn2"/>
    <dgm:cxn modelId="{E9EF8ED4-A650-41DE-B0E9-D2B482049868}" type="presParOf" srcId="{3E678BAD-D494-4056-A488-F9D06E4EEBA4}" destId="{F3ABFB37-18E1-4A64-B560-36EBDD44E606}" srcOrd="2" destOrd="0" presId="urn:microsoft.com/office/officeart/2005/8/layout/venn2"/>
    <dgm:cxn modelId="{1F2986A6-126C-4F17-B650-D7433F54E3B6}" type="presParOf" srcId="{F3ABFB37-18E1-4A64-B560-36EBDD44E606}" destId="{281FB6C6-362E-4A41-B630-83A9263B5EAA}" srcOrd="0" destOrd="0" presId="urn:microsoft.com/office/officeart/2005/8/layout/venn2"/>
    <dgm:cxn modelId="{096E49A6-FEA1-4084-A864-0F1DA75DAEBD}" type="presParOf" srcId="{F3ABFB37-18E1-4A64-B560-36EBDD44E606}" destId="{764D4CE7-E18A-4CA9-BB6D-7DC56CA2F56F}" srcOrd="1" destOrd="0" presId="urn:microsoft.com/office/officeart/2005/8/layout/venn2"/>
    <dgm:cxn modelId="{22E86BB5-9564-4A85-9289-E993C6460B19}" type="presParOf" srcId="{3E678BAD-D494-4056-A488-F9D06E4EEBA4}" destId="{18AA725B-5D73-4A02-B6D1-006A7CCFB0D8}" srcOrd="3" destOrd="0" presId="urn:microsoft.com/office/officeart/2005/8/layout/venn2"/>
    <dgm:cxn modelId="{5A4755D3-BBD4-4DEE-9145-4C58A39566C6}" type="presParOf" srcId="{18AA725B-5D73-4A02-B6D1-006A7CCFB0D8}" destId="{B0623E79-446B-4031-B32B-9C117AEBF13B}" srcOrd="0" destOrd="0" presId="urn:microsoft.com/office/officeart/2005/8/layout/venn2"/>
    <dgm:cxn modelId="{7EAFA954-C9D7-41CA-BFA7-D273231D2120}" type="presParOf" srcId="{18AA725B-5D73-4A02-B6D1-006A7CCFB0D8}" destId="{0D80B76F-43E8-4E73-98DA-676B8521026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7828B6-95FE-4DBA-89D5-17DE1997412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B2F4BE3-1E0F-4515-A144-79A478EF5FD2}">
      <dgm:prSet phldr="0"/>
      <dgm:spPr/>
      <dgm:t>
        <a:bodyPr/>
        <a:lstStyle/>
        <a:p>
          <a:pPr rtl="0"/>
          <a:r>
            <a:rPr lang="en-US" dirty="0">
              <a:latin typeface="Walbaum Display"/>
            </a:rPr>
            <a:t>Take your lunch break outside</a:t>
          </a:r>
          <a:endParaRPr lang="en-US" dirty="0"/>
        </a:p>
      </dgm:t>
    </dgm:pt>
    <dgm:pt modelId="{8A270634-7898-48D7-BCE5-C6A19C200685}" type="parTrans" cxnId="{98409DCB-0F0E-4AD9-AA63-62D48AAD92C1}">
      <dgm:prSet/>
      <dgm:spPr/>
      <dgm:t>
        <a:bodyPr/>
        <a:lstStyle/>
        <a:p>
          <a:endParaRPr lang="en-US"/>
        </a:p>
      </dgm:t>
    </dgm:pt>
    <dgm:pt modelId="{48529E73-D18A-40C6-B722-39B39D60A266}" type="sibTrans" cxnId="{98409DCB-0F0E-4AD9-AA63-62D48AAD92C1}">
      <dgm:prSet/>
      <dgm:spPr/>
      <dgm:t>
        <a:bodyPr/>
        <a:lstStyle/>
        <a:p>
          <a:endParaRPr lang="en-US"/>
        </a:p>
      </dgm:t>
    </dgm:pt>
    <dgm:pt modelId="{DF624963-5DC8-4B61-8DE7-055D1EA92704}">
      <dgm:prSet phldr="0"/>
      <dgm:spPr/>
      <dgm:t>
        <a:bodyPr/>
        <a:lstStyle/>
        <a:p>
          <a:pPr rtl="0"/>
          <a:r>
            <a:rPr lang="en-US" dirty="0">
              <a:latin typeface="Walbaum Display"/>
            </a:rPr>
            <a:t>Listen to music/podcast on your walk to class</a:t>
          </a:r>
          <a:endParaRPr lang="en-US" dirty="0"/>
        </a:p>
      </dgm:t>
    </dgm:pt>
    <dgm:pt modelId="{FBDAF02C-B617-4AAF-BF79-8BC1A3C6E82B}" type="parTrans" cxnId="{EAE779B8-3BB7-4E51-B631-D47D0A2EB510}">
      <dgm:prSet/>
      <dgm:spPr/>
      <dgm:t>
        <a:bodyPr/>
        <a:lstStyle/>
        <a:p>
          <a:endParaRPr lang="en-US"/>
        </a:p>
      </dgm:t>
    </dgm:pt>
    <dgm:pt modelId="{5DFE6FBE-8F34-448B-9FCE-F45ED2FFD251}" type="sibTrans" cxnId="{EAE779B8-3BB7-4E51-B631-D47D0A2EB510}">
      <dgm:prSet/>
      <dgm:spPr/>
      <dgm:t>
        <a:bodyPr/>
        <a:lstStyle/>
        <a:p>
          <a:endParaRPr lang="en-US"/>
        </a:p>
      </dgm:t>
    </dgm:pt>
    <dgm:pt modelId="{BA6CFFFB-E2D7-4021-810B-33485884A692}">
      <dgm:prSet phldr="0"/>
      <dgm:spPr/>
      <dgm:t>
        <a:bodyPr/>
        <a:lstStyle/>
        <a:p>
          <a:pPr rtl="0"/>
          <a:r>
            <a:rPr lang="en-US" dirty="0">
              <a:latin typeface="Walbaum Display"/>
            </a:rPr>
            <a:t>Practice mindfulness on your commute to work</a:t>
          </a:r>
          <a:endParaRPr lang="en-US" dirty="0"/>
        </a:p>
      </dgm:t>
    </dgm:pt>
    <dgm:pt modelId="{1D9DAA87-7128-4ADD-B4EA-A0CC16463A1F}" type="parTrans" cxnId="{DB97FA73-2908-46F4-A285-5B25B1DCDB13}">
      <dgm:prSet/>
      <dgm:spPr/>
      <dgm:t>
        <a:bodyPr/>
        <a:lstStyle/>
        <a:p>
          <a:endParaRPr lang="en-US"/>
        </a:p>
      </dgm:t>
    </dgm:pt>
    <dgm:pt modelId="{1CC0C5A2-15DC-47E6-ABB0-F313B666CC1F}" type="sibTrans" cxnId="{DB97FA73-2908-46F4-A285-5B25B1DCDB13}">
      <dgm:prSet/>
      <dgm:spPr/>
      <dgm:t>
        <a:bodyPr/>
        <a:lstStyle/>
        <a:p>
          <a:endParaRPr lang="en-US"/>
        </a:p>
      </dgm:t>
    </dgm:pt>
    <dgm:pt modelId="{886526F5-DFCB-4465-AC81-18B15ED365F8}">
      <dgm:prSet phldr="0"/>
      <dgm:spPr/>
      <dgm:t>
        <a:bodyPr/>
        <a:lstStyle/>
        <a:p>
          <a:pPr rtl="0"/>
          <a:r>
            <a:rPr lang="en-US" dirty="0">
              <a:latin typeface="Walbaum Display"/>
            </a:rPr>
            <a:t>Stretch while watching Netflix</a:t>
          </a:r>
        </a:p>
      </dgm:t>
    </dgm:pt>
    <dgm:pt modelId="{C0F6FC43-E46D-4394-8015-16894E5B33A0}" type="parTrans" cxnId="{C82E6173-EFCD-40DB-A09D-D98E12C81E34}">
      <dgm:prSet/>
      <dgm:spPr/>
      <dgm:t>
        <a:bodyPr/>
        <a:lstStyle/>
        <a:p>
          <a:endParaRPr lang="en-US"/>
        </a:p>
      </dgm:t>
    </dgm:pt>
    <dgm:pt modelId="{D813D017-56EE-4C1E-B0E0-262DFE71E589}" type="sibTrans" cxnId="{C82E6173-EFCD-40DB-A09D-D98E12C81E34}">
      <dgm:prSet/>
      <dgm:spPr/>
      <dgm:t>
        <a:bodyPr/>
        <a:lstStyle/>
        <a:p>
          <a:endParaRPr lang="en-US"/>
        </a:p>
      </dgm:t>
    </dgm:pt>
    <dgm:pt modelId="{01E05FA4-D15A-464B-B34C-826BB364A292}">
      <dgm:prSet phldr="0"/>
      <dgm:spPr/>
      <dgm:t>
        <a:bodyPr/>
        <a:lstStyle/>
        <a:p>
          <a:pPr rtl="0"/>
          <a:r>
            <a:rPr lang="en-US" dirty="0">
              <a:latin typeface="Walbaum Display"/>
            </a:rPr>
            <a:t>Stand while working at your desk</a:t>
          </a:r>
        </a:p>
      </dgm:t>
    </dgm:pt>
    <dgm:pt modelId="{DD279403-217F-4E5C-9E57-DC42E43B723D}" type="parTrans" cxnId="{94C90F0F-5AFD-40D9-BD52-00BF3B425446}">
      <dgm:prSet/>
      <dgm:spPr/>
    </dgm:pt>
    <dgm:pt modelId="{A228CC3F-2E41-4321-9913-BC8C81B7930F}" type="sibTrans" cxnId="{94C90F0F-5AFD-40D9-BD52-00BF3B425446}">
      <dgm:prSet/>
      <dgm:spPr/>
    </dgm:pt>
    <dgm:pt modelId="{F315CE8B-83BA-470B-BE44-41A0D36E409A}">
      <dgm:prSet phldr="0"/>
      <dgm:spPr/>
      <dgm:t>
        <a:bodyPr/>
        <a:lstStyle/>
        <a:p>
          <a:pPr rtl="0"/>
          <a:r>
            <a:rPr lang="en-US" dirty="0">
              <a:latin typeface="Walbaum Display"/>
            </a:rPr>
            <a:t>Practice mindfulness before meals</a:t>
          </a:r>
        </a:p>
      </dgm:t>
    </dgm:pt>
    <dgm:pt modelId="{DDD4C41E-1136-49FA-88E4-E1953B1D3183}" type="parTrans" cxnId="{5C692134-053B-4130-B139-18A04EE66D84}">
      <dgm:prSet/>
      <dgm:spPr/>
    </dgm:pt>
    <dgm:pt modelId="{57F1CF6A-E56D-4D4C-9AEA-9604D3EFCFD4}" type="sibTrans" cxnId="{5C692134-053B-4130-B139-18A04EE66D84}">
      <dgm:prSet/>
      <dgm:spPr/>
    </dgm:pt>
    <dgm:pt modelId="{CF3F8D23-E1B8-4C66-BA0C-EC0A3983376C}">
      <dgm:prSet phldr="0"/>
      <dgm:spPr/>
      <dgm:t>
        <a:bodyPr/>
        <a:lstStyle/>
        <a:p>
          <a:pPr rtl="0"/>
          <a:r>
            <a:rPr lang="en-US" dirty="0">
              <a:latin typeface="Walbaum Display"/>
            </a:rPr>
            <a:t>Set a timer on phone to stretch</a:t>
          </a:r>
        </a:p>
      </dgm:t>
    </dgm:pt>
    <dgm:pt modelId="{3D278412-F12F-45E2-9466-81BC9454032C}" type="parTrans" cxnId="{6FCBCD37-92EB-4732-A381-5391D83E22D0}">
      <dgm:prSet/>
      <dgm:spPr/>
    </dgm:pt>
    <dgm:pt modelId="{E021D883-65AA-4800-9E48-A4915A9293D1}" type="sibTrans" cxnId="{6FCBCD37-92EB-4732-A381-5391D83E22D0}">
      <dgm:prSet/>
      <dgm:spPr/>
    </dgm:pt>
    <dgm:pt modelId="{C26438EF-9C20-44B6-BD9E-08BA940C5499}">
      <dgm:prSet phldr="0"/>
      <dgm:spPr/>
      <dgm:t>
        <a:bodyPr/>
        <a:lstStyle/>
        <a:p>
          <a:pPr rtl="0"/>
          <a:r>
            <a:rPr lang="en-US" dirty="0">
              <a:latin typeface="Walbaum Display"/>
            </a:rPr>
            <a:t>Refill the water every time you go to the bathroom, even if it is not empty</a:t>
          </a:r>
        </a:p>
      </dgm:t>
    </dgm:pt>
    <dgm:pt modelId="{699A36CE-9066-4BC0-8AB1-6211AFB0F546}" type="parTrans" cxnId="{C8A80CA9-76D7-4483-BAA5-F64B2E9A5944}">
      <dgm:prSet/>
      <dgm:spPr/>
    </dgm:pt>
    <dgm:pt modelId="{18B940C6-F954-40BF-BA3C-BE06CF2EEE37}" type="sibTrans" cxnId="{C8A80CA9-76D7-4483-BAA5-F64B2E9A5944}">
      <dgm:prSet/>
      <dgm:spPr/>
    </dgm:pt>
    <dgm:pt modelId="{394AA1A3-5209-4E28-87B4-75A009FB1EC1}">
      <dgm:prSet phldr="0"/>
      <dgm:spPr/>
      <dgm:t>
        <a:bodyPr/>
        <a:lstStyle/>
        <a:p>
          <a:pPr rtl="0"/>
          <a:r>
            <a:rPr lang="en-US" dirty="0">
              <a:latin typeface="Walbaum Display"/>
            </a:rPr>
            <a:t>Take a deep breath every time you step outside</a:t>
          </a:r>
        </a:p>
      </dgm:t>
    </dgm:pt>
    <dgm:pt modelId="{6F4FB6EC-729C-4CC5-B415-3E8B8B789226}" type="parTrans" cxnId="{D8BA0242-9E44-42CA-A7A3-2370BF993416}">
      <dgm:prSet/>
      <dgm:spPr/>
    </dgm:pt>
    <dgm:pt modelId="{0674BB7B-5371-4A67-94D9-3370799D8511}" type="sibTrans" cxnId="{D8BA0242-9E44-42CA-A7A3-2370BF993416}">
      <dgm:prSet/>
      <dgm:spPr/>
    </dgm:pt>
    <dgm:pt modelId="{2C3F26DB-A17C-478E-AA13-2C680ABDE8F5}">
      <dgm:prSet phldr="0"/>
      <dgm:spPr/>
      <dgm:t>
        <a:bodyPr/>
        <a:lstStyle/>
        <a:p>
          <a:pPr rtl="0"/>
          <a:r>
            <a:rPr lang="en-US" dirty="0">
              <a:latin typeface="Walbaum Display"/>
            </a:rPr>
            <a:t>Implement a no phone zone during your lunch or commute to class/meetings</a:t>
          </a:r>
        </a:p>
      </dgm:t>
    </dgm:pt>
    <dgm:pt modelId="{E06E7B1E-B45D-4229-906D-A01DFFA95202}" type="parTrans" cxnId="{FDFEBFB0-9C1F-4E94-AB03-46BCF9F6A6BE}">
      <dgm:prSet/>
      <dgm:spPr/>
    </dgm:pt>
    <dgm:pt modelId="{40E52BEE-383E-4DC4-973A-A4C6946FD8CE}" type="sibTrans" cxnId="{FDFEBFB0-9C1F-4E94-AB03-46BCF9F6A6BE}">
      <dgm:prSet/>
      <dgm:spPr/>
    </dgm:pt>
    <dgm:pt modelId="{403F652B-D87A-4024-BC42-096AEEC0B2C5}">
      <dgm:prSet phldr="0"/>
      <dgm:spPr/>
      <dgm:t>
        <a:bodyPr/>
        <a:lstStyle/>
        <a:p>
          <a:pPr rtl="0"/>
          <a:r>
            <a:rPr lang="en-US" dirty="0">
              <a:latin typeface="Walbaum Display"/>
            </a:rPr>
            <a:t>Take the stairs instead of the elevator</a:t>
          </a:r>
        </a:p>
      </dgm:t>
    </dgm:pt>
    <dgm:pt modelId="{8882D4EB-786F-44DC-B1D7-C88222AC7461}" type="parTrans" cxnId="{97416D9E-C4E5-47E9-A37E-D5822077E309}">
      <dgm:prSet/>
      <dgm:spPr/>
    </dgm:pt>
    <dgm:pt modelId="{830EACFF-452F-4B6B-A803-01F6D73511B7}" type="sibTrans" cxnId="{97416D9E-C4E5-47E9-A37E-D5822077E309}">
      <dgm:prSet/>
      <dgm:spPr/>
    </dgm:pt>
    <dgm:pt modelId="{B2DC85A9-1407-4EB0-B3A0-972E53BD5662}">
      <dgm:prSet phldr="0"/>
      <dgm:spPr/>
      <dgm:t>
        <a:bodyPr/>
        <a:lstStyle/>
        <a:p>
          <a:pPr rtl="0"/>
          <a:r>
            <a:rPr lang="en-US" dirty="0">
              <a:latin typeface="Walbaum Display"/>
            </a:rPr>
            <a:t>Say one self-affirmation after first sip of coffee in the morning</a:t>
          </a:r>
        </a:p>
      </dgm:t>
    </dgm:pt>
    <dgm:pt modelId="{CBEAAAD2-38DB-4E69-A09A-66A6309CCF84}" type="parTrans" cxnId="{3EDC49C8-E10F-4BF1-9B9C-15736BCEADFF}">
      <dgm:prSet/>
      <dgm:spPr/>
    </dgm:pt>
    <dgm:pt modelId="{28D6F9F7-C453-4987-9AB5-0AFB7B1069D6}" type="sibTrans" cxnId="{3EDC49C8-E10F-4BF1-9B9C-15736BCEADFF}">
      <dgm:prSet/>
      <dgm:spPr/>
    </dgm:pt>
    <dgm:pt modelId="{A2B26F4B-AFB3-408B-8B0A-CEF9EA40F46C}" type="pres">
      <dgm:prSet presAssocID="{1B7828B6-95FE-4DBA-89D5-17DE1997412A}" presName="diagram" presStyleCnt="0">
        <dgm:presLayoutVars>
          <dgm:dir/>
          <dgm:resizeHandles val="exact"/>
        </dgm:presLayoutVars>
      </dgm:prSet>
      <dgm:spPr/>
    </dgm:pt>
    <dgm:pt modelId="{79FE1E06-FC60-477F-881D-7C2D6A875053}" type="pres">
      <dgm:prSet presAssocID="{AB2F4BE3-1E0F-4515-A144-79A478EF5FD2}" presName="node" presStyleLbl="node1" presStyleIdx="0" presStyleCnt="12">
        <dgm:presLayoutVars>
          <dgm:bulletEnabled val="1"/>
        </dgm:presLayoutVars>
      </dgm:prSet>
      <dgm:spPr/>
    </dgm:pt>
    <dgm:pt modelId="{A44A7EA9-9081-41DA-A643-575495F441D6}" type="pres">
      <dgm:prSet presAssocID="{48529E73-D18A-40C6-B722-39B39D60A266}" presName="sibTrans" presStyleCnt="0"/>
      <dgm:spPr/>
    </dgm:pt>
    <dgm:pt modelId="{B370C5C0-AFCA-4507-84E0-145472E53962}" type="pres">
      <dgm:prSet presAssocID="{DF624963-5DC8-4B61-8DE7-055D1EA92704}" presName="node" presStyleLbl="node1" presStyleIdx="1" presStyleCnt="12">
        <dgm:presLayoutVars>
          <dgm:bulletEnabled val="1"/>
        </dgm:presLayoutVars>
      </dgm:prSet>
      <dgm:spPr/>
    </dgm:pt>
    <dgm:pt modelId="{C5412FF0-A80A-4C15-9571-74ADE81819A6}" type="pres">
      <dgm:prSet presAssocID="{5DFE6FBE-8F34-448B-9FCE-F45ED2FFD251}" presName="sibTrans" presStyleCnt="0"/>
      <dgm:spPr/>
    </dgm:pt>
    <dgm:pt modelId="{B46ACC5D-2B1B-4E22-9CB6-899CB7AA9B31}" type="pres">
      <dgm:prSet presAssocID="{BA6CFFFB-E2D7-4021-810B-33485884A692}" presName="node" presStyleLbl="node1" presStyleIdx="2" presStyleCnt="12">
        <dgm:presLayoutVars>
          <dgm:bulletEnabled val="1"/>
        </dgm:presLayoutVars>
      </dgm:prSet>
      <dgm:spPr/>
    </dgm:pt>
    <dgm:pt modelId="{2989D878-45CA-4B78-B2C0-FF8AA70A8A16}" type="pres">
      <dgm:prSet presAssocID="{1CC0C5A2-15DC-47E6-ABB0-F313B666CC1F}" presName="sibTrans" presStyleCnt="0"/>
      <dgm:spPr/>
    </dgm:pt>
    <dgm:pt modelId="{C342B3CA-CAD3-4591-9C64-9AB8B6F36019}" type="pres">
      <dgm:prSet presAssocID="{886526F5-DFCB-4465-AC81-18B15ED365F8}" presName="node" presStyleLbl="node1" presStyleIdx="3" presStyleCnt="12">
        <dgm:presLayoutVars>
          <dgm:bulletEnabled val="1"/>
        </dgm:presLayoutVars>
      </dgm:prSet>
      <dgm:spPr/>
    </dgm:pt>
    <dgm:pt modelId="{0058D0CA-031B-4618-84AA-A9D79A4D408D}" type="pres">
      <dgm:prSet presAssocID="{D813D017-56EE-4C1E-B0E0-262DFE71E589}" presName="sibTrans" presStyleCnt="0"/>
      <dgm:spPr/>
    </dgm:pt>
    <dgm:pt modelId="{71B1FD65-62DD-4966-8CA3-E6A6F8A41573}" type="pres">
      <dgm:prSet presAssocID="{01E05FA4-D15A-464B-B34C-826BB364A292}" presName="node" presStyleLbl="node1" presStyleIdx="4" presStyleCnt="12">
        <dgm:presLayoutVars>
          <dgm:bulletEnabled val="1"/>
        </dgm:presLayoutVars>
      </dgm:prSet>
      <dgm:spPr/>
    </dgm:pt>
    <dgm:pt modelId="{7CA5BE1F-39C0-4EC3-BCEB-988E31690CDC}" type="pres">
      <dgm:prSet presAssocID="{A228CC3F-2E41-4321-9913-BC8C81B7930F}" presName="sibTrans" presStyleCnt="0"/>
      <dgm:spPr/>
    </dgm:pt>
    <dgm:pt modelId="{743D9718-9D3A-4CA8-B9A5-3DDF8BD16AD5}" type="pres">
      <dgm:prSet presAssocID="{F315CE8B-83BA-470B-BE44-41A0D36E409A}" presName="node" presStyleLbl="node1" presStyleIdx="5" presStyleCnt="12">
        <dgm:presLayoutVars>
          <dgm:bulletEnabled val="1"/>
        </dgm:presLayoutVars>
      </dgm:prSet>
      <dgm:spPr/>
    </dgm:pt>
    <dgm:pt modelId="{1EB8EEF6-65ED-44DB-91D7-08381962BFA6}" type="pres">
      <dgm:prSet presAssocID="{57F1CF6A-E56D-4D4C-9AEA-9604D3EFCFD4}" presName="sibTrans" presStyleCnt="0"/>
      <dgm:spPr/>
    </dgm:pt>
    <dgm:pt modelId="{631D027F-A694-43C3-AEC7-19D084C8A156}" type="pres">
      <dgm:prSet presAssocID="{CF3F8D23-E1B8-4C66-BA0C-EC0A3983376C}" presName="node" presStyleLbl="node1" presStyleIdx="6" presStyleCnt="12">
        <dgm:presLayoutVars>
          <dgm:bulletEnabled val="1"/>
        </dgm:presLayoutVars>
      </dgm:prSet>
      <dgm:spPr/>
    </dgm:pt>
    <dgm:pt modelId="{994506B0-939E-481B-A11F-FE37A56CFF2D}" type="pres">
      <dgm:prSet presAssocID="{E021D883-65AA-4800-9E48-A4915A9293D1}" presName="sibTrans" presStyleCnt="0"/>
      <dgm:spPr/>
    </dgm:pt>
    <dgm:pt modelId="{C3C33B22-6300-45B4-BF73-D7D4DEAFB08E}" type="pres">
      <dgm:prSet presAssocID="{C26438EF-9C20-44B6-BD9E-08BA940C5499}" presName="node" presStyleLbl="node1" presStyleIdx="7" presStyleCnt="12">
        <dgm:presLayoutVars>
          <dgm:bulletEnabled val="1"/>
        </dgm:presLayoutVars>
      </dgm:prSet>
      <dgm:spPr/>
    </dgm:pt>
    <dgm:pt modelId="{1D381EAF-0999-44D4-B6C2-88C02656EAA7}" type="pres">
      <dgm:prSet presAssocID="{18B940C6-F954-40BF-BA3C-BE06CF2EEE37}" presName="sibTrans" presStyleCnt="0"/>
      <dgm:spPr/>
    </dgm:pt>
    <dgm:pt modelId="{E4F7DA94-2DD2-4976-B6F0-C14EA71E0E47}" type="pres">
      <dgm:prSet presAssocID="{394AA1A3-5209-4E28-87B4-75A009FB1EC1}" presName="node" presStyleLbl="node1" presStyleIdx="8" presStyleCnt="12">
        <dgm:presLayoutVars>
          <dgm:bulletEnabled val="1"/>
        </dgm:presLayoutVars>
      </dgm:prSet>
      <dgm:spPr/>
    </dgm:pt>
    <dgm:pt modelId="{365B3B3A-40C3-4EBD-8138-EB6B78A9C40C}" type="pres">
      <dgm:prSet presAssocID="{0674BB7B-5371-4A67-94D9-3370799D8511}" presName="sibTrans" presStyleCnt="0"/>
      <dgm:spPr/>
    </dgm:pt>
    <dgm:pt modelId="{301ED46F-A7DA-4B2E-8A5A-7C00ABD19693}" type="pres">
      <dgm:prSet presAssocID="{2C3F26DB-A17C-478E-AA13-2C680ABDE8F5}" presName="node" presStyleLbl="node1" presStyleIdx="9" presStyleCnt="12">
        <dgm:presLayoutVars>
          <dgm:bulletEnabled val="1"/>
        </dgm:presLayoutVars>
      </dgm:prSet>
      <dgm:spPr/>
    </dgm:pt>
    <dgm:pt modelId="{1F37B204-14D7-4902-8C12-5B35537C9D69}" type="pres">
      <dgm:prSet presAssocID="{40E52BEE-383E-4DC4-973A-A4C6946FD8CE}" presName="sibTrans" presStyleCnt="0"/>
      <dgm:spPr/>
    </dgm:pt>
    <dgm:pt modelId="{8DFD9139-9A40-4524-885F-396E8503977D}" type="pres">
      <dgm:prSet presAssocID="{403F652B-D87A-4024-BC42-096AEEC0B2C5}" presName="node" presStyleLbl="node1" presStyleIdx="10" presStyleCnt="12">
        <dgm:presLayoutVars>
          <dgm:bulletEnabled val="1"/>
        </dgm:presLayoutVars>
      </dgm:prSet>
      <dgm:spPr/>
    </dgm:pt>
    <dgm:pt modelId="{02CBFE69-0A91-4DF1-8E90-B7CAA5009E2A}" type="pres">
      <dgm:prSet presAssocID="{830EACFF-452F-4B6B-A803-01F6D73511B7}" presName="sibTrans" presStyleCnt="0"/>
      <dgm:spPr/>
    </dgm:pt>
    <dgm:pt modelId="{6F91D0C2-4988-4E13-911E-180BE831A295}" type="pres">
      <dgm:prSet presAssocID="{B2DC85A9-1407-4EB0-B3A0-972E53BD5662}" presName="node" presStyleLbl="node1" presStyleIdx="11" presStyleCnt="12">
        <dgm:presLayoutVars>
          <dgm:bulletEnabled val="1"/>
        </dgm:presLayoutVars>
      </dgm:prSet>
      <dgm:spPr/>
    </dgm:pt>
  </dgm:ptLst>
  <dgm:cxnLst>
    <dgm:cxn modelId="{94C90F0F-5AFD-40D9-BD52-00BF3B425446}" srcId="{1B7828B6-95FE-4DBA-89D5-17DE1997412A}" destId="{01E05FA4-D15A-464B-B34C-826BB364A292}" srcOrd="4" destOrd="0" parTransId="{DD279403-217F-4E5C-9E57-DC42E43B723D}" sibTransId="{A228CC3F-2E41-4321-9913-BC8C81B7930F}"/>
    <dgm:cxn modelId="{19354011-9AD4-49CB-B976-9167D15DD2BD}" type="presOf" srcId="{1B7828B6-95FE-4DBA-89D5-17DE1997412A}" destId="{A2B26F4B-AFB3-408B-8B0A-CEF9EA40F46C}" srcOrd="0" destOrd="0" presId="urn:microsoft.com/office/officeart/2005/8/layout/default"/>
    <dgm:cxn modelId="{9B488017-609F-41D1-BD4D-5A3C303A7BC9}" type="presOf" srcId="{2C3F26DB-A17C-478E-AA13-2C680ABDE8F5}" destId="{301ED46F-A7DA-4B2E-8A5A-7C00ABD19693}" srcOrd="0" destOrd="0" presId="urn:microsoft.com/office/officeart/2005/8/layout/default"/>
    <dgm:cxn modelId="{96B22A21-67CD-427B-BF14-41547B5A76AA}" type="presOf" srcId="{B2DC85A9-1407-4EB0-B3A0-972E53BD5662}" destId="{6F91D0C2-4988-4E13-911E-180BE831A295}" srcOrd="0" destOrd="0" presId="urn:microsoft.com/office/officeart/2005/8/layout/default"/>
    <dgm:cxn modelId="{5C692134-053B-4130-B139-18A04EE66D84}" srcId="{1B7828B6-95FE-4DBA-89D5-17DE1997412A}" destId="{F315CE8B-83BA-470B-BE44-41A0D36E409A}" srcOrd="5" destOrd="0" parTransId="{DDD4C41E-1136-49FA-88E4-E1953B1D3183}" sibTransId="{57F1CF6A-E56D-4D4C-9AEA-9604D3EFCFD4}"/>
    <dgm:cxn modelId="{6FCBCD37-92EB-4732-A381-5391D83E22D0}" srcId="{1B7828B6-95FE-4DBA-89D5-17DE1997412A}" destId="{CF3F8D23-E1B8-4C66-BA0C-EC0A3983376C}" srcOrd="6" destOrd="0" parTransId="{3D278412-F12F-45E2-9466-81BC9454032C}" sibTransId="{E021D883-65AA-4800-9E48-A4915A9293D1}"/>
    <dgm:cxn modelId="{2DB3803D-227D-466B-B604-8183EE713486}" type="presOf" srcId="{AB2F4BE3-1E0F-4515-A144-79A478EF5FD2}" destId="{79FE1E06-FC60-477F-881D-7C2D6A875053}" srcOrd="0" destOrd="0" presId="urn:microsoft.com/office/officeart/2005/8/layout/default"/>
    <dgm:cxn modelId="{D8BA0242-9E44-42CA-A7A3-2370BF993416}" srcId="{1B7828B6-95FE-4DBA-89D5-17DE1997412A}" destId="{394AA1A3-5209-4E28-87B4-75A009FB1EC1}" srcOrd="8" destOrd="0" parTransId="{6F4FB6EC-729C-4CC5-B415-3E8B8B789226}" sibTransId="{0674BB7B-5371-4A67-94D9-3370799D8511}"/>
    <dgm:cxn modelId="{764B6F52-E213-4EB6-BBEA-3D830D574A72}" type="presOf" srcId="{F315CE8B-83BA-470B-BE44-41A0D36E409A}" destId="{743D9718-9D3A-4CA8-B9A5-3DDF8BD16AD5}" srcOrd="0" destOrd="0" presId="urn:microsoft.com/office/officeart/2005/8/layout/default"/>
    <dgm:cxn modelId="{C82E6173-EFCD-40DB-A09D-D98E12C81E34}" srcId="{1B7828B6-95FE-4DBA-89D5-17DE1997412A}" destId="{886526F5-DFCB-4465-AC81-18B15ED365F8}" srcOrd="3" destOrd="0" parTransId="{C0F6FC43-E46D-4394-8015-16894E5B33A0}" sibTransId="{D813D017-56EE-4C1E-B0E0-262DFE71E589}"/>
    <dgm:cxn modelId="{DB97FA73-2908-46F4-A285-5B25B1DCDB13}" srcId="{1B7828B6-95FE-4DBA-89D5-17DE1997412A}" destId="{BA6CFFFB-E2D7-4021-810B-33485884A692}" srcOrd="2" destOrd="0" parTransId="{1D9DAA87-7128-4ADD-B4EA-A0CC16463A1F}" sibTransId="{1CC0C5A2-15DC-47E6-ABB0-F313B666CC1F}"/>
    <dgm:cxn modelId="{E1AE7177-CEF5-4F92-8D1A-65F0DC0CA18D}" type="presOf" srcId="{886526F5-DFCB-4465-AC81-18B15ED365F8}" destId="{C342B3CA-CAD3-4591-9C64-9AB8B6F36019}" srcOrd="0" destOrd="0" presId="urn:microsoft.com/office/officeart/2005/8/layout/default"/>
    <dgm:cxn modelId="{228D7591-EA48-4E13-84E3-4C02C866C31E}" type="presOf" srcId="{BA6CFFFB-E2D7-4021-810B-33485884A692}" destId="{B46ACC5D-2B1B-4E22-9CB6-899CB7AA9B31}" srcOrd="0" destOrd="0" presId="urn:microsoft.com/office/officeart/2005/8/layout/default"/>
    <dgm:cxn modelId="{3F20C69A-D3C4-4F4C-AB94-B4A081D0AA71}" type="presOf" srcId="{C26438EF-9C20-44B6-BD9E-08BA940C5499}" destId="{C3C33B22-6300-45B4-BF73-D7D4DEAFB08E}" srcOrd="0" destOrd="0" presId="urn:microsoft.com/office/officeart/2005/8/layout/default"/>
    <dgm:cxn modelId="{1E3AFB9D-15F2-4127-9293-1B4815B092BC}" type="presOf" srcId="{394AA1A3-5209-4E28-87B4-75A009FB1EC1}" destId="{E4F7DA94-2DD2-4976-B6F0-C14EA71E0E47}" srcOrd="0" destOrd="0" presId="urn:microsoft.com/office/officeart/2005/8/layout/default"/>
    <dgm:cxn modelId="{97416D9E-C4E5-47E9-A37E-D5822077E309}" srcId="{1B7828B6-95FE-4DBA-89D5-17DE1997412A}" destId="{403F652B-D87A-4024-BC42-096AEEC0B2C5}" srcOrd="10" destOrd="0" parTransId="{8882D4EB-786F-44DC-B1D7-C88222AC7461}" sibTransId="{830EACFF-452F-4B6B-A803-01F6D73511B7}"/>
    <dgm:cxn modelId="{0E9DA2A8-F87A-4595-A86B-BDF3678239CF}" type="presOf" srcId="{CF3F8D23-E1B8-4C66-BA0C-EC0A3983376C}" destId="{631D027F-A694-43C3-AEC7-19D084C8A156}" srcOrd="0" destOrd="0" presId="urn:microsoft.com/office/officeart/2005/8/layout/default"/>
    <dgm:cxn modelId="{C8A80CA9-76D7-4483-BAA5-F64B2E9A5944}" srcId="{1B7828B6-95FE-4DBA-89D5-17DE1997412A}" destId="{C26438EF-9C20-44B6-BD9E-08BA940C5499}" srcOrd="7" destOrd="0" parTransId="{699A36CE-9066-4BC0-8AB1-6211AFB0F546}" sibTransId="{18B940C6-F954-40BF-BA3C-BE06CF2EEE37}"/>
    <dgm:cxn modelId="{FDFEBFB0-9C1F-4E94-AB03-46BCF9F6A6BE}" srcId="{1B7828B6-95FE-4DBA-89D5-17DE1997412A}" destId="{2C3F26DB-A17C-478E-AA13-2C680ABDE8F5}" srcOrd="9" destOrd="0" parTransId="{E06E7B1E-B45D-4229-906D-A01DFFA95202}" sibTransId="{40E52BEE-383E-4DC4-973A-A4C6946FD8CE}"/>
    <dgm:cxn modelId="{27EBFAB5-4639-4B65-8AA0-D9F920D7DC1E}" type="presOf" srcId="{403F652B-D87A-4024-BC42-096AEEC0B2C5}" destId="{8DFD9139-9A40-4524-885F-396E8503977D}" srcOrd="0" destOrd="0" presId="urn:microsoft.com/office/officeart/2005/8/layout/default"/>
    <dgm:cxn modelId="{EAE779B8-3BB7-4E51-B631-D47D0A2EB510}" srcId="{1B7828B6-95FE-4DBA-89D5-17DE1997412A}" destId="{DF624963-5DC8-4B61-8DE7-055D1EA92704}" srcOrd="1" destOrd="0" parTransId="{FBDAF02C-B617-4AAF-BF79-8BC1A3C6E82B}" sibTransId="{5DFE6FBE-8F34-448B-9FCE-F45ED2FFD251}"/>
    <dgm:cxn modelId="{3EDC49C8-E10F-4BF1-9B9C-15736BCEADFF}" srcId="{1B7828B6-95FE-4DBA-89D5-17DE1997412A}" destId="{B2DC85A9-1407-4EB0-B3A0-972E53BD5662}" srcOrd="11" destOrd="0" parTransId="{CBEAAAD2-38DB-4E69-A09A-66A6309CCF84}" sibTransId="{28D6F9F7-C453-4987-9AB5-0AFB7B1069D6}"/>
    <dgm:cxn modelId="{98409DCB-0F0E-4AD9-AA63-62D48AAD92C1}" srcId="{1B7828B6-95FE-4DBA-89D5-17DE1997412A}" destId="{AB2F4BE3-1E0F-4515-A144-79A478EF5FD2}" srcOrd="0" destOrd="0" parTransId="{8A270634-7898-48D7-BCE5-C6A19C200685}" sibTransId="{48529E73-D18A-40C6-B722-39B39D60A266}"/>
    <dgm:cxn modelId="{C54961DC-D3BC-4CE7-A38A-A538D24B4C88}" type="presOf" srcId="{01E05FA4-D15A-464B-B34C-826BB364A292}" destId="{71B1FD65-62DD-4966-8CA3-E6A6F8A41573}" srcOrd="0" destOrd="0" presId="urn:microsoft.com/office/officeart/2005/8/layout/default"/>
    <dgm:cxn modelId="{87D852F8-B6FC-418B-91D9-2C4FD028F74B}" type="presOf" srcId="{DF624963-5DC8-4B61-8DE7-055D1EA92704}" destId="{B370C5C0-AFCA-4507-84E0-145472E53962}" srcOrd="0" destOrd="0" presId="urn:microsoft.com/office/officeart/2005/8/layout/default"/>
    <dgm:cxn modelId="{E90D516F-9841-40B5-A447-B1C30E2ACC11}" type="presParOf" srcId="{A2B26F4B-AFB3-408B-8B0A-CEF9EA40F46C}" destId="{79FE1E06-FC60-477F-881D-7C2D6A875053}" srcOrd="0" destOrd="0" presId="urn:microsoft.com/office/officeart/2005/8/layout/default"/>
    <dgm:cxn modelId="{CBD4D192-513D-46FC-AB58-764A6BE809BB}" type="presParOf" srcId="{A2B26F4B-AFB3-408B-8B0A-CEF9EA40F46C}" destId="{A44A7EA9-9081-41DA-A643-575495F441D6}" srcOrd="1" destOrd="0" presId="urn:microsoft.com/office/officeart/2005/8/layout/default"/>
    <dgm:cxn modelId="{0650C715-7606-453A-90CF-77BF64953934}" type="presParOf" srcId="{A2B26F4B-AFB3-408B-8B0A-CEF9EA40F46C}" destId="{B370C5C0-AFCA-4507-84E0-145472E53962}" srcOrd="2" destOrd="0" presId="urn:microsoft.com/office/officeart/2005/8/layout/default"/>
    <dgm:cxn modelId="{778095F7-013C-4063-8B88-931288364D1E}" type="presParOf" srcId="{A2B26F4B-AFB3-408B-8B0A-CEF9EA40F46C}" destId="{C5412FF0-A80A-4C15-9571-74ADE81819A6}" srcOrd="3" destOrd="0" presId="urn:microsoft.com/office/officeart/2005/8/layout/default"/>
    <dgm:cxn modelId="{A95F89CE-00F5-4C5A-BA85-3B2026D9F5E7}" type="presParOf" srcId="{A2B26F4B-AFB3-408B-8B0A-CEF9EA40F46C}" destId="{B46ACC5D-2B1B-4E22-9CB6-899CB7AA9B31}" srcOrd="4" destOrd="0" presId="urn:microsoft.com/office/officeart/2005/8/layout/default"/>
    <dgm:cxn modelId="{7283F331-E274-40E8-A1A7-DE765D033318}" type="presParOf" srcId="{A2B26F4B-AFB3-408B-8B0A-CEF9EA40F46C}" destId="{2989D878-45CA-4B78-B2C0-FF8AA70A8A16}" srcOrd="5" destOrd="0" presId="urn:microsoft.com/office/officeart/2005/8/layout/default"/>
    <dgm:cxn modelId="{CE674E88-FA8F-49A1-A5ED-D7C07DAFD5DB}" type="presParOf" srcId="{A2B26F4B-AFB3-408B-8B0A-CEF9EA40F46C}" destId="{C342B3CA-CAD3-4591-9C64-9AB8B6F36019}" srcOrd="6" destOrd="0" presId="urn:microsoft.com/office/officeart/2005/8/layout/default"/>
    <dgm:cxn modelId="{16F2D784-3877-480A-841F-06CE77A8DE82}" type="presParOf" srcId="{A2B26F4B-AFB3-408B-8B0A-CEF9EA40F46C}" destId="{0058D0CA-031B-4618-84AA-A9D79A4D408D}" srcOrd="7" destOrd="0" presId="urn:microsoft.com/office/officeart/2005/8/layout/default"/>
    <dgm:cxn modelId="{43979DB9-10A9-4EBD-8FA5-8111A1BA8E0A}" type="presParOf" srcId="{A2B26F4B-AFB3-408B-8B0A-CEF9EA40F46C}" destId="{71B1FD65-62DD-4966-8CA3-E6A6F8A41573}" srcOrd="8" destOrd="0" presId="urn:microsoft.com/office/officeart/2005/8/layout/default"/>
    <dgm:cxn modelId="{28F875E3-D6B0-45B8-9AA0-A2B1E0600164}" type="presParOf" srcId="{A2B26F4B-AFB3-408B-8B0A-CEF9EA40F46C}" destId="{7CA5BE1F-39C0-4EC3-BCEB-988E31690CDC}" srcOrd="9" destOrd="0" presId="urn:microsoft.com/office/officeart/2005/8/layout/default"/>
    <dgm:cxn modelId="{042E7E49-A570-460B-AFDF-082A15F65CA7}" type="presParOf" srcId="{A2B26F4B-AFB3-408B-8B0A-CEF9EA40F46C}" destId="{743D9718-9D3A-4CA8-B9A5-3DDF8BD16AD5}" srcOrd="10" destOrd="0" presId="urn:microsoft.com/office/officeart/2005/8/layout/default"/>
    <dgm:cxn modelId="{6FF841E4-8E50-407C-8582-28DC0B63E068}" type="presParOf" srcId="{A2B26F4B-AFB3-408B-8B0A-CEF9EA40F46C}" destId="{1EB8EEF6-65ED-44DB-91D7-08381962BFA6}" srcOrd="11" destOrd="0" presId="urn:microsoft.com/office/officeart/2005/8/layout/default"/>
    <dgm:cxn modelId="{6784B037-8682-43CC-A136-4AEB93986CB5}" type="presParOf" srcId="{A2B26F4B-AFB3-408B-8B0A-CEF9EA40F46C}" destId="{631D027F-A694-43C3-AEC7-19D084C8A156}" srcOrd="12" destOrd="0" presId="urn:microsoft.com/office/officeart/2005/8/layout/default"/>
    <dgm:cxn modelId="{8E6219A9-A750-4500-9C88-99E7692CDACE}" type="presParOf" srcId="{A2B26F4B-AFB3-408B-8B0A-CEF9EA40F46C}" destId="{994506B0-939E-481B-A11F-FE37A56CFF2D}" srcOrd="13" destOrd="0" presId="urn:microsoft.com/office/officeart/2005/8/layout/default"/>
    <dgm:cxn modelId="{0A50471E-CBA5-422C-8E0C-BF11432FA8D6}" type="presParOf" srcId="{A2B26F4B-AFB3-408B-8B0A-CEF9EA40F46C}" destId="{C3C33B22-6300-45B4-BF73-D7D4DEAFB08E}" srcOrd="14" destOrd="0" presId="urn:microsoft.com/office/officeart/2005/8/layout/default"/>
    <dgm:cxn modelId="{2574F10D-F898-4251-93D3-B0B45B179E4C}" type="presParOf" srcId="{A2B26F4B-AFB3-408B-8B0A-CEF9EA40F46C}" destId="{1D381EAF-0999-44D4-B6C2-88C02656EAA7}" srcOrd="15" destOrd="0" presId="urn:microsoft.com/office/officeart/2005/8/layout/default"/>
    <dgm:cxn modelId="{D5EBCB23-22D2-4C4B-B61B-00746CD6B3CD}" type="presParOf" srcId="{A2B26F4B-AFB3-408B-8B0A-CEF9EA40F46C}" destId="{E4F7DA94-2DD2-4976-B6F0-C14EA71E0E47}" srcOrd="16" destOrd="0" presId="urn:microsoft.com/office/officeart/2005/8/layout/default"/>
    <dgm:cxn modelId="{69CE525B-1A29-4A90-909C-C478FE624C1B}" type="presParOf" srcId="{A2B26F4B-AFB3-408B-8B0A-CEF9EA40F46C}" destId="{365B3B3A-40C3-4EBD-8138-EB6B78A9C40C}" srcOrd="17" destOrd="0" presId="urn:microsoft.com/office/officeart/2005/8/layout/default"/>
    <dgm:cxn modelId="{5C3AD5A5-B747-4608-9309-4CDFE402F4A4}" type="presParOf" srcId="{A2B26F4B-AFB3-408B-8B0A-CEF9EA40F46C}" destId="{301ED46F-A7DA-4B2E-8A5A-7C00ABD19693}" srcOrd="18" destOrd="0" presId="urn:microsoft.com/office/officeart/2005/8/layout/default"/>
    <dgm:cxn modelId="{7940DDD8-406F-40AE-9712-76CD1C785561}" type="presParOf" srcId="{A2B26F4B-AFB3-408B-8B0A-CEF9EA40F46C}" destId="{1F37B204-14D7-4902-8C12-5B35537C9D69}" srcOrd="19" destOrd="0" presId="urn:microsoft.com/office/officeart/2005/8/layout/default"/>
    <dgm:cxn modelId="{A9CFD719-6F95-4CC6-AC69-C22CAB1E8C5E}" type="presParOf" srcId="{A2B26F4B-AFB3-408B-8B0A-CEF9EA40F46C}" destId="{8DFD9139-9A40-4524-885F-396E8503977D}" srcOrd="20" destOrd="0" presId="urn:microsoft.com/office/officeart/2005/8/layout/default"/>
    <dgm:cxn modelId="{F3C8B633-0CAD-4327-A4AD-7CCDCFF4E8A5}" type="presParOf" srcId="{A2B26F4B-AFB3-408B-8B0A-CEF9EA40F46C}" destId="{02CBFE69-0A91-4DF1-8E90-B7CAA5009E2A}" srcOrd="21" destOrd="0" presId="urn:microsoft.com/office/officeart/2005/8/layout/default"/>
    <dgm:cxn modelId="{21B2AE95-D834-4785-89DF-EB3DF59BDEEF}" type="presParOf" srcId="{A2B26F4B-AFB3-408B-8B0A-CEF9EA40F46C}" destId="{6F91D0C2-4988-4E13-911E-180BE831A295}"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EADDFE-7F9B-4485-828D-C11830D4658D}" type="doc">
      <dgm:prSet loTypeId="urn:microsoft.com/office/officeart/2016/7/layout/HorizontalActionList" loCatId="List" qsTypeId="urn:microsoft.com/office/officeart/2005/8/quickstyle/simple1" qsCatId="simple" csTypeId="urn:microsoft.com/office/officeart/2005/8/colors/colorful2" csCatId="colorful"/>
      <dgm:spPr/>
      <dgm:t>
        <a:bodyPr/>
        <a:lstStyle/>
        <a:p>
          <a:endParaRPr lang="en-US"/>
        </a:p>
      </dgm:t>
    </dgm:pt>
    <dgm:pt modelId="{059CC7E9-CB28-4E17-B2B2-ABE6506E1DB9}">
      <dgm:prSet/>
      <dgm:spPr/>
      <dgm:t>
        <a:bodyPr/>
        <a:lstStyle/>
        <a:p>
          <a:r>
            <a:rPr lang="en-US" dirty="0"/>
            <a:t>Identify</a:t>
          </a:r>
        </a:p>
      </dgm:t>
    </dgm:pt>
    <dgm:pt modelId="{864784F6-BF67-4CC2-AC58-243A0E5ED9DD}" type="parTrans" cxnId="{22ADA162-6618-4383-95EE-9D6CCF9671C7}">
      <dgm:prSet/>
      <dgm:spPr/>
      <dgm:t>
        <a:bodyPr/>
        <a:lstStyle/>
        <a:p>
          <a:endParaRPr lang="en-US"/>
        </a:p>
      </dgm:t>
    </dgm:pt>
    <dgm:pt modelId="{25428D28-5117-4C7A-81FF-7A3D9A5CDF91}" type="sibTrans" cxnId="{22ADA162-6618-4383-95EE-9D6CCF9671C7}">
      <dgm:prSet/>
      <dgm:spPr/>
      <dgm:t>
        <a:bodyPr/>
        <a:lstStyle/>
        <a:p>
          <a:endParaRPr lang="en-US"/>
        </a:p>
      </dgm:t>
    </dgm:pt>
    <dgm:pt modelId="{8501C4E8-2A18-49C3-98B2-AC6E61C33013}">
      <dgm:prSet/>
      <dgm:spPr/>
      <dgm:t>
        <a:bodyPr/>
        <a:lstStyle/>
        <a:p>
          <a:r>
            <a:rPr lang="en-US" dirty="0"/>
            <a:t>Identify areas of stress that you: (1) are currently experiencing and/or (2) anticipate encountering this semester. </a:t>
          </a:r>
        </a:p>
      </dgm:t>
    </dgm:pt>
    <dgm:pt modelId="{861C213C-0024-4E38-AE2C-15E47BFEC4CB}" type="parTrans" cxnId="{9B0530DE-0932-4F46-8CC8-6D27F78C2FC3}">
      <dgm:prSet/>
      <dgm:spPr/>
      <dgm:t>
        <a:bodyPr/>
        <a:lstStyle/>
        <a:p>
          <a:endParaRPr lang="en-US"/>
        </a:p>
      </dgm:t>
    </dgm:pt>
    <dgm:pt modelId="{64F7F1D3-1DBE-49AE-BA4B-B3862C42645F}" type="sibTrans" cxnId="{9B0530DE-0932-4F46-8CC8-6D27F78C2FC3}">
      <dgm:prSet/>
      <dgm:spPr/>
      <dgm:t>
        <a:bodyPr/>
        <a:lstStyle/>
        <a:p>
          <a:endParaRPr lang="en-US"/>
        </a:p>
      </dgm:t>
    </dgm:pt>
    <dgm:pt modelId="{EB4EDE1A-6EF7-40D6-A02B-0AB51A441D9A}">
      <dgm:prSet/>
      <dgm:spPr/>
      <dgm:t>
        <a:bodyPr/>
        <a:lstStyle/>
        <a:p>
          <a:r>
            <a:rPr lang="en-US" dirty="0"/>
            <a:t>Create</a:t>
          </a:r>
        </a:p>
      </dgm:t>
    </dgm:pt>
    <dgm:pt modelId="{A2D7D69E-DF88-48E7-9316-5EA893C5DEE2}" type="parTrans" cxnId="{8194C6A3-6469-4520-8C9C-B172EC382D95}">
      <dgm:prSet/>
      <dgm:spPr/>
      <dgm:t>
        <a:bodyPr/>
        <a:lstStyle/>
        <a:p>
          <a:endParaRPr lang="en-US"/>
        </a:p>
      </dgm:t>
    </dgm:pt>
    <dgm:pt modelId="{500B8C80-4435-45F2-B586-B931B6136323}" type="sibTrans" cxnId="{8194C6A3-6469-4520-8C9C-B172EC382D95}">
      <dgm:prSet/>
      <dgm:spPr/>
      <dgm:t>
        <a:bodyPr/>
        <a:lstStyle/>
        <a:p>
          <a:endParaRPr lang="en-US"/>
        </a:p>
      </dgm:t>
    </dgm:pt>
    <dgm:pt modelId="{840914AB-A8E7-4CC1-A5E6-718BC53C4919}">
      <dgm:prSet/>
      <dgm:spPr/>
      <dgm:t>
        <a:bodyPr/>
        <a:lstStyle/>
        <a:p>
          <a:r>
            <a:rPr lang="en-US" dirty="0"/>
            <a:t>Create specific and measurable action steps. Examples:</a:t>
          </a:r>
        </a:p>
      </dgm:t>
    </dgm:pt>
    <dgm:pt modelId="{003EC077-EDBB-4A68-8199-50C0EF733CDD}" type="parTrans" cxnId="{90A430DC-AC12-41CE-BCAD-E72920B1C3A9}">
      <dgm:prSet/>
      <dgm:spPr/>
      <dgm:t>
        <a:bodyPr/>
        <a:lstStyle/>
        <a:p>
          <a:endParaRPr lang="en-US"/>
        </a:p>
      </dgm:t>
    </dgm:pt>
    <dgm:pt modelId="{9081E749-AA3D-4DB7-A96C-45161A9E676B}" type="sibTrans" cxnId="{90A430DC-AC12-41CE-BCAD-E72920B1C3A9}">
      <dgm:prSet/>
      <dgm:spPr/>
      <dgm:t>
        <a:bodyPr/>
        <a:lstStyle/>
        <a:p>
          <a:endParaRPr lang="en-US"/>
        </a:p>
      </dgm:t>
    </dgm:pt>
    <dgm:pt modelId="{32A3AD63-E26E-4111-BBDE-7E6124E542C9}">
      <dgm:prSet/>
      <dgm:spPr/>
      <dgm:t>
        <a:bodyPr/>
        <a:lstStyle/>
        <a:p>
          <a:r>
            <a:rPr lang="en-US" dirty="0"/>
            <a:t>Stressor: Unhealthy diet</a:t>
          </a:r>
        </a:p>
      </dgm:t>
    </dgm:pt>
    <dgm:pt modelId="{62C7DD44-4C06-4E23-A404-97D5212FF749}" type="parTrans" cxnId="{61CC4AC6-E261-4BBB-B17C-6901121FD7A7}">
      <dgm:prSet/>
      <dgm:spPr/>
      <dgm:t>
        <a:bodyPr/>
        <a:lstStyle/>
        <a:p>
          <a:endParaRPr lang="en-US"/>
        </a:p>
      </dgm:t>
    </dgm:pt>
    <dgm:pt modelId="{AB6CE570-C9E7-4FDD-810A-791B38B20ED4}" type="sibTrans" cxnId="{61CC4AC6-E261-4BBB-B17C-6901121FD7A7}">
      <dgm:prSet/>
      <dgm:spPr/>
      <dgm:t>
        <a:bodyPr/>
        <a:lstStyle/>
        <a:p>
          <a:endParaRPr lang="en-US"/>
        </a:p>
      </dgm:t>
    </dgm:pt>
    <dgm:pt modelId="{756F25AC-474B-41DB-B35D-5BB6B7CE0480}">
      <dgm:prSet/>
      <dgm:spPr/>
      <dgm:t>
        <a:bodyPr/>
        <a:lstStyle/>
        <a:p>
          <a:r>
            <a:rPr lang="en-US" dirty="0"/>
            <a:t>Stressor: Feeling discouraged</a:t>
          </a:r>
        </a:p>
      </dgm:t>
    </dgm:pt>
    <dgm:pt modelId="{D6875D82-5477-44B6-AEF5-5D5684D09B97}" type="parTrans" cxnId="{00FCF224-4307-4337-94A3-8EEDC02F2814}">
      <dgm:prSet/>
      <dgm:spPr/>
      <dgm:t>
        <a:bodyPr/>
        <a:lstStyle/>
        <a:p>
          <a:endParaRPr lang="en-US"/>
        </a:p>
      </dgm:t>
    </dgm:pt>
    <dgm:pt modelId="{999BDA53-DAB5-4326-BE87-50E54C4B44F3}" type="sibTrans" cxnId="{00FCF224-4307-4337-94A3-8EEDC02F2814}">
      <dgm:prSet/>
      <dgm:spPr/>
      <dgm:t>
        <a:bodyPr/>
        <a:lstStyle/>
        <a:p>
          <a:endParaRPr lang="en-US"/>
        </a:p>
      </dgm:t>
    </dgm:pt>
    <dgm:pt modelId="{43A4E0F9-A789-4293-B728-92633EEC91B3}">
      <dgm:prSet/>
      <dgm:spPr/>
      <dgm:t>
        <a:bodyPr/>
        <a:lstStyle/>
        <a:p>
          <a:r>
            <a:rPr lang="en-US" dirty="0"/>
            <a:t>Enter</a:t>
          </a:r>
        </a:p>
      </dgm:t>
    </dgm:pt>
    <dgm:pt modelId="{9D1E9C32-84FD-4C6C-9357-89FC7A036C8B}" type="parTrans" cxnId="{3191C3E4-7BF1-43E1-92AA-C2CBD40A6D1A}">
      <dgm:prSet/>
      <dgm:spPr/>
      <dgm:t>
        <a:bodyPr/>
        <a:lstStyle/>
        <a:p>
          <a:endParaRPr lang="en-US"/>
        </a:p>
      </dgm:t>
    </dgm:pt>
    <dgm:pt modelId="{FC16C55B-A3A8-4A3B-83A3-5E656A88AB99}" type="sibTrans" cxnId="{3191C3E4-7BF1-43E1-92AA-C2CBD40A6D1A}">
      <dgm:prSet/>
      <dgm:spPr/>
      <dgm:t>
        <a:bodyPr/>
        <a:lstStyle/>
        <a:p>
          <a:endParaRPr lang="en-US"/>
        </a:p>
      </dgm:t>
    </dgm:pt>
    <dgm:pt modelId="{03AEBF30-4CB5-4B1E-85BB-7F99F9C753A9}">
      <dgm:prSet/>
      <dgm:spPr/>
      <dgm:t>
        <a:bodyPr/>
        <a:lstStyle/>
        <a:p>
          <a:r>
            <a:rPr lang="en-US" dirty="0"/>
            <a:t>Enter the activities in your daily planner. </a:t>
          </a:r>
        </a:p>
      </dgm:t>
    </dgm:pt>
    <dgm:pt modelId="{486BDB88-E7C1-4828-A955-AF5604FF6172}" type="parTrans" cxnId="{CCF74B11-905D-428B-AA67-D552C270590F}">
      <dgm:prSet/>
      <dgm:spPr/>
      <dgm:t>
        <a:bodyPr/>
        <a:lstStyle/>
        <a:p>
          <a:endParaRPr lang="en-US"/>
        </a:p>
      </dgm:t>
    </dgm:pt>
    <dgm:pt modelId="{F8639B50-82C9-4A0C-B094-180CA6225BA7}" type="sibTrans" cxnId="{CCF74B11-905D-428B-AA67-D552C270590F}">
      <dgm:prSet/>
      <dgm:spPr/>
      <dgm:t>
        <a:bodyPr/>
        <a:lstStyle/>
        <a:p>
          <a:endParaRPr lang="en-US"/>
        </a:p>
      </dgm:t>
    </dgm:pt>
    <dgm:pt modelId="{7DFAA56C-6B48-4606-83C1-69F8718DA767}" type="pres">
      <dgm:prSet presAssocID="{FDEADDFE-7F9B-4485-828D-C11830D4658D}" presName="Name0" presStyleCnt="0">
        <dgm:presLayoutVars>
          <dgm:dir/>
          <dgm:animLvl val="lvl"/>
          <dgm:resizeHandles val="exact"/>
        </dgm:presLayoutVars>
      </dgm:prSet>
      <dgm:spPr/>
    </dgm:pt>
    <dgm:pt modelId="{74647234-A6FB-478A-826C-D7A0D2F60070}" type="pres">
      <dgm:prSet presAssocID="{059CC7E9-CB28-4E17-B2B2-ABE6506E1DB9}" presName="composite" presStyleCnt="0"/>
      <dgm:spPr/>
    </dgm:pt>
    <dgm:pt modelId="{6A4674B6-BF50-44F3-9F38-7B21C2E0AAC8}" type="pres">
      <dgm:prSet presAssocID="{059CC7E9-CB28-4E17-B2B2-ABE6506E1DB9}" presName="parTx" presStyleLbl="alignNode1" presStyleIdx="0" presStyleCnt="3">
        <dgm:presLayoutVars>
          <dgm:chMax val="0"/>
          <dgm:chPref val="0"/>
        </dgm:presLayoutVars>
      </dgm:prSet>
      <dgm:spPr/>
    </dgm:pt>
    <dgm:pt modelId="{BBBF8131-7416-477D-AF4C-C76062624661}" type="pres">
      <dgm:prSet presAssocID="{059CC7E9-CB28-4E17-B2B2-ABE6506E1DB9}" presName="desTx" presStyleLbl="alignAccFollowNode1" presStyleIdx="0" presStyleCnt="3">
        <dgm:presLayoutVars/>
      </dgm:prSet>
      <dgm:spPr/>
    </dgm:pt>
    <dgm:pt modelId="{25804B5A-A30E-4DFC-A105-1441F3B6882C}" type="pres">
      <dgm:prSet presAssocID="{25428D28-5117-4C7A-81FF-7A3D9A5CDF91}" presName="space" presStyleCnt="0"/>
      <dgm:spPr/>
    </dgm:pt>
    <dgm:pt modelId="{AED8E431-CC22-4242-89C7-6D7D341E1FA6}" type="pres">
      <dgm:prSet presAssocID="{EB4EDE1A-6EF7-40D6-A02B-0AB51A441D9A}" presName="composite" presStyleCnt="0"/>
      <dgm:spPr/>
    </dgm:pt>
    <dgm:pt modelId="{F7C07639-E677-4915-803E-0106DD4F1B6F}" type="pres">
      <dgm:prSet presAssocID="{EB4EDE1A-6EF7-40D6-A02B-0AB51A441D9A}" presName="parTx" presStyleLbl="alignNode1" presStyleIdx="1" presStyleCnt="3">
        <dgm:presLayoutVars>
          <dgm:chMax val="0"/>
          <dgm:chPref val="0"/>
        </dgm:presLayoutVars>
      </dgm:prSet>
      <dgm:spPr/>
    </dgm:pt>
    <dgm:pt modelId="{327C2D03-CC67-4A61-8D9B-2AF460F05827}" type="pres">
      <dgm:prSet presAssocID="{EB4EDE1A-6EF7-40D6-A02B-0AB51A441D9A}" presName="desTx" presStyleLbl="alignAccFollowNode1" presStyleIdx="1" presStyleCnt="3">
        <dgm:presLayoutVars/>
      </dgm:prSet>
      <dgm:spPr/>
    </dgm:pt>
    <dgm:pt modelId="{32A3D4D3-FE9E-4B4A-961C-8EAC4497516C}" type="pres">
      <dgm:prSet presAssocID="{500B8C80-4435-45F2-B586-B931B6136323}" presName="space" presStyleCnt="0"/>
      <dgm:spPr/>
    </dgm:pt>
    <dgm:pt modelId="{14F44349-BB8F-4B10-B447-D9D766AE74D4}" type="pres">
      <dgm:prSet presAssocID="{43A4E0F9-A789-4293-B728-92633EEC91B3}" presName="composite" presStyleCnt="0"/>
      <dgm:spPr/>
    </dgm:pt>
    <dgm:pt modelId="{9D4DB404-3255-4956-B2C2-0353B77976BC}" type="pres">
      <dgm:prSet presAssocID="{43A4E0F9-A789-4293-B728-92633EEC91B3}" presName="parTx" presStyleLbl="alignNode1" presStyleIdx="2" presStyleCnt="3">
        <dgm:presLayoutVars>
          <dgm:chMax val="0"/>
          <dgm:chPref val="0"/>
        </dgm:presLayoutVars>
      </dgm:prSet>
      <dgm:spPr/>
    </dgm:pt>
    <dgm:pt modelId="{F24EA993-A218-419D-B0D4-C0F2DEA3EC3A}" type="pres">
      <dgm:prSet presAssocID="{43A4E0F9-A789-4293-B728-92633EEC91B3}" presName="desTx" presStyleLbl="alignAccFollowNode1" presStyleIdx="2" presStyleCnt="3">
        <dgm:presLayoutVars/>
      </dgm:prSet>
      <dgm:spPr/>
    </dgm:pt>
  </dgm:ptLst>
  <dgm:cxnLst>
    <dgm:cxn modelId="{CCF74B11-905D-428B-AA67-D552C270590F}" srcId="{43A4E0F9-A789-4293-B728-92633EEC91B3}" destId="{03AEBF30-4CB5-4B1E-85BB-7F99F9C753A9}" srcOrd="0" destOrd="0" parTransId="{486BDB88-E7C1-4828-A955-AF5604FF6172}" sibTransId="{F8639B50-82C9-4A0C-B094-180CA6225BA7}"/>
    <dgm:cxn modelId="{AD342D22-21DD-474C-A5C0-893FD82E8505}" type="presOf" srcId="{FDEADDFE-7F9B-4485-828D-C11830D4658D}" destId="{7DFAA56C-6B48-4606-83C1-69F8718DA767}" srcOrd="0" destOrd="0" presId="urn:microsoft.com/office/officeart/2016/7/layout/HorizontalActionList"/>
    <dgm:cxn modelId="{00FCF224-4307-4337-94A3-8EEDC02F2814}" srcId="{840914AB-A8E7-4CC1-A5E6-718BC53C4919}" destId="{756F25AC-474B-41DB-B35D-5BB6B7CE0480}" srcOrd="1" destOrd="0" parTransId="{D6875D82-5477-44B6-AEF5-5D5684D09B97}" sibTransId="{999BDA53-DAB5-4326-BE87-50E54C4B44F3}"/>
    <dgm:cxn modelId="{193D4F2C-3FB9-417E-925E-4B7D83F39B0B}" type="presOf" srcId="{EB4EDE1A-6EF7-40D6-A02B-0AB51A441D9A}" destId="{F7C07639-E677-4915-803E-0106DD4F1B6F}" srcOrd="0" destOrd="0" presId="urn:microsoft.com/office/officeart/2016/7/layout/HorizontalActionList"/>
    <dgm:cxn modelId="{22ADA162-6618-4383-95EE-9D6CCF9671C7}" srcId="{FDEADDFE-7F9B-4485-828D-C11830D4658D}" destId="{059CC7E9-CB28-4E17-B2B2-ABE6506E1DB9}" srcOrd="0" destOrd="0" parTransId="{864784F6-BF67-4CC2-AC58-243A0E5ED9DD}" sibTransId="{25428D28-5117-4C7A-81FF-7A3D9A5CDF91}"/>
    <dgm:cxn modelId="{15C41367-95AC-4B62-AE6C-36B2579A6871}" type="presOf" srcId="{840914AB-A8E7-4CC1-A5E6-718BC53C4919}" destId="{327C2D03-CC67-4A61-8D9B-2AF460F05827}" srcOrd="0" destOrd="0" presId="urn:microsoft.com/office/officeart/2016/7/layout/HorizontalActionList"/>
    <dgm:cxn modelId="{B79B8F78-0DA1-4055-A3B9-A14F18FBDDC0}" type="presOf" srcId="{32A3AD63-E26E-4111-BBDE-7E6124E542C9}" destId="{327C2D03-CC67-4A61-8D9B-2AF460F05827}" srcOrd="0" destOrd="1" presId="urn:microsoft.com/office/officeart/2016/7/layout/HorizontalActionList"/>
    <dgm:cxn modelId="{8194C6A3-6469-4520-8C9C-B172EC382D95}" srcId="{FDEADDFE-7F9B-4485-828D-C11830D4658D}" destId="{EB4EDE1A-6EF7-40D6-A02B-0AB51A441D9A}" srcOrd="1" destOrd="0" parTransId="{A2D7D69E-DF88-48E7-9316-5EA893C5DEE2}" sibTransId="{500B8C80-4435-45F2-B586-B931B6136323}"/>
    <dgm:cxn modelId="{B6C7C2B5-B005-4497-BE94-9A548D22ACBB}" type="presOf" srcId="{059CC7E9-CB28-4E17-B2B2-ABE6506E1DB9}" destId="{6A4674B6-BF50-44F3-9F38-7B21C2E0AAC8}" srcOrd="0" destOrd="0" presId="urn:microsoft.com/office/officeart/2016/7/layout/HorizontalActionList"/>
    <dgm:cxn modelId="{4E1CC7C0-F28E-48CC-8CCA-42A15D609D54}" type="presOf" srcId="{43A4E0F9-A789-4293-B728-92633EEC91B3}" destId="{9D4DB404-3255-4956-B2C2-0353B77976BC}" srcOrd="0" destOrd="0" presId="urn:microsoft.com/office/officeart/2016/7/layout/HorizontalActionList"/>
    <dgm:cxn modelId="{61CC4AC6-E261-4BBB-B17C-6901121FD7A7}" srcId="{840914AB-A8E7-4CC1-A5E6-718BC53C4919}" destId="{32A3AD63-E26E-4111-BBDE-7E6124E542C9}" srcOrd="0" destOrd="0" parTransId="{62C7DD44-4C06-4E23-A404-97D5212FF749}" sibTransId="{AB6CE570-C9E7-4FDD-810A-791B38B20ED4}"/>
    <dgm:cxn modelId="{90A430DC-AC12-41CE-BCAD-E72920B1C3A9}" srcId="{EB4EDE1A-6EF7-40D6-A02B-0AB51A441D9A}" destId="{840914AB-A8E7-4CC1-A5E6-718BC53C4919}" srcOrd="0" destOrd="0" parTransId="{003EC077-EDBB-4A68-8199-50C0EF733CDD}" sibTransId="{9081E749-AA3D-4DB7-A96C-45161A9E676B}"/>
    <dgm:cxn modelId="{9B0530DE-0932-4F46-8CC8-6D27F78C2FC3}" srcId="{059CC7E9-CB28-4E17-B2B2-ABE6506E1DB9}" destId="{8501C4E8-2A18-49C3-98B2-AC6E61C33013}" srcOrd="0" destOrd="0" parTransId="{861C213C-0024-4E38-AE2C-15E47BFEC4CB}" sibTransId="{64F7F1D3-1DBE-49AE-BA4B-B3862C42645F}"/>
    <dgm:cxn modelId="{3191C3E4-7BF1-43E1-92AA-C2CBD40A6D1A}" srcId="{FDEADDFE-7F9B-4485-828D-C11830D4658D}" destId="{43A4E0F9-A789-4293-B728-92633EEC91B3}" srcOrd="2" destOrd="0" parTransId="{9D1E9C32-84FD-4C6C-9357-89FC7A036C8B}" sibTransId="{FC16C55B-A3A8-4A3B-83A3-5E656A88AB99}"/>
    <dgm:cxn modelId="{9E9936EB-04D2-4640-B4E8-B095B43EBDFF}" type="presOf" srcId="{03AEBF30-4CB5-4B1E-85BB-7F99F9C753A9}" destId="{F24EA993-A218-419D-B0D4-C0F2DEA3EC3A}" srcOrd="0" destOrd="0" presId="urn:microsoft.com/office/officeart/2016/7/layout/HorizontalActionList"/>
    <dgm:cxn modelId="{594A97FA-8046-46CE-B1CF-B403940073CB}" type="presOf" srcId="{8501C4E8-2A18-49C3-98B2-AC6E61C33013}" destId="{BBBF8131-7416-477D-AF4C-C76062624661}" srcOrd="0" destOrd="0" presId="urn:microsoft.com/office/officeart/2016/7/layout/HorizontalActionList"/>
    <dgm:cxn modelId="{91C92CFC-CBB5-4BEB-B4BF-180304BA6C5E}" type="presOf" srcId="{756F25AC-474B-41DB-B35D-5BB6B7CE0480}" destId="{327C2D03-CC67-4A61-8D9B-2AF460F05827}" srcOrd="0" destOrd="2" presId="urn:microsoft.com/office/officeart/2016/7/layout/HorizontalActionList"/>
    <dgm:cxn modelId="{E7C632AD-C097-4F7C-AE0E-4AF7EA35EB78}" type="presParOf" srcId="{7DFAA56C-6B48-4606-83C1-69F8718DA767}" destId="{74647234-A6FB-478A-826C-D7A0D2F60070}" srcOrd="0" destOrd="0" presId="urn:microsoft.com/office/officeart/2016/7/layout/HorizontalActionList"/>
    <dgm:cxn modelId="{F060A178-2FF5-4646-91C6-849C4B6237EE}" type="presParOf" srcId="{74647234-A6FB-478A-826C-D7A0D2F60070}" destId="{6A4674B6-BF50-44F3-9F38-7B21C2E0AAC8}" srcOrd="0" destOrd="0" presId="urn:microsoft.com/office/officeart/2016/7/layout/HorizontalActionList"/>
    <dgm:cxn modelId="{769CA674-EE2C-48A3-997B-59E08002ADDF}" type="presParOf" srcId="{74647234-A6FB-478A-826C-D7A0D2F60070}" destId="{BBBF8131-7416-477D-AF4C-C76062624661}" srcOrd="1" destOrd="0" presId="urn:microsoft.com/office/officeart/2016/7/layout/HorizontalActionList"/>
    <dgm:cxn modelId="{D5AF875C-C85D-42EE-8482-6990A1A6A0DA}" type="presParOf" srcId="{7DFAA56C-6B48-4606-83C1-69F8718DA767}" destId="{25804B5A-A30E-4DFC-A105-1441F3B6882C}" srcOrd="1" destOrd="0" presId="urn:microsoft.com/office/officeart/2016/7/layout/HorizontalActionList"/>
    <dgm:cxn modelId="{AB5F34AF-D86A-4F4F-8900-0984C4A53C57}" type="presParOf" srcId="{7DFAA56C-6B48-4606-83C1-69F8718DA767}" destId="{AED8E431-CC22-4242-89C7-6D7D341E1FA6}" srcOrd="2" destOrd="0" presId="urn:microsoft.com/office/officeart/2016/7/layout/HorizontalActionList"/>
    <dgm:cxn modelId="{BDA22B47-0CE4-4BCC-89AE-4533973A1787}" type="presParOf" srcId="{AED8E431-CC22-4242-89C7-6D7D341E1FA6}" destId="{F7C07639-E677-4915-803E-0106DD4F1B6F}" srcOrd="0" destOrd="0" presId="urn:microsoft.com/office/officeart/2016/7/layout/HorizontalActionList"/>
    <dgm:cxn modelId="{00F40E86-930E-4899-863E-006248F72028}" type="presParOf" srcId="{AED8E431-CC22-4242-89C7-6D7D341E1FA6}" destId="{327C2D03-CC67-4A61-8D9B-2AF460F05827}" srcOrd="1" destOrd="0" presId="urn:microsoft.com/office/officeart/2016/7/layout/HorizontalActionList"/>
    <dgm:cxn modelId="{BB1F6E5B-D927-4754-9B6E-DF15512E650E}" type="presParOf" srcId="{7DFAA56C-6B48-4606-83C1-69F8718DA767}" destId="{32A3D4D3-FE9E-4B4A-961C-8EAC4497516C}" srcOrd="3" destOrd="0" presId="urn:microsoft.com/office/officeart/2016/7/layout/HorizontalActionList"/>
    <dgm:cxn modelId="{19E02178-0478-4568-B3BB-6480859B23C8}" type="presParOf" srcId="{7DFAA56C-6B48-4606-83C1-69F8718DA767}" destId="{14F44349-BB8F-4B10-B447-D9D766AE74D4}" srcOrd="4" destOrd="0" presId="urn:microsoft.com/office/officeart/2016/7/layout/HorizontalActionList"/>
    <dgm:cxn modelId="{22BBEFC0-AEE4-48D8-8AC4-164917A756C6}" type="presParOf" srcId="{14F44349-BB8F-4B10-B447-D9D766AE74D4}" destId="{9D4DB404-3255-4956-B2C2-0353B77976BC}" srcOrd="0" destOrd="0" presId="urn:microsoft.com/office/officeart/2016/7/layout/HorizontalActionList"/>
    <dgm:cxn modelId="{9BF4CA5F-EB2A-40AD-B78B-BFD822668CEC}" type="presParOf" srcId="{14F44349-BB8F-4B10-B447-D9D766AE74D4}" destId="{F24EA993-A218-419D-B0D4-C0F2DEA3EC3A}"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61636-C045-497B-B319-0FEFE58B526E}">
      <dsp:nvSpPr>
        <dsp:cNvPr id="0" name=""/>
        <dsp:cNvSpPr/>
      </dsp:nvSpPr>
      <dsp:spPr>
        <a:xfrm>
          <a:off x="9242" y="684419"/>
          <a:ext cx="2762398" cy="25800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According to the CDC (2023), the unprecedented Covid pandemic and lockdown highlighted our stress response to isolation and the importance of social connection </a:t>
          </a:r>
          <a:r>
            <a:rPr lang="en-US" sz="1200" kern="1200" dirty="0"/>
            <a:t>(13).</a:t>
          </a:r>
        </a:p>
      </dsp:txBody>
      <dsp:txXfrm>
        <a:off x="84809" y="759986"/>
        <a:ext cx="2611264" cy="2428903"/>
      </dsp:txXfrm>
    </dsp:sp>
    <dsp:sp modelId="{827863AE-6B46-4842-88E7-3A2D66FD12AF}">
      <dsp:nvSpPr>
        <dsp:cNvPr id="0" name=""/>
        <dsp:cNvSpPr/>
      </dsp:nvSpPr>
      <dsp:spPr>
        <a:xfrm>
          <a:off x="3047880" y="1631900"/>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3047880" y="1768915"/>
        <a:ext cx="409940" cy="411044"/>
      </dsp:txXfrm>
    </dsp:sp>
    <dsp:sp modelId="{31186549-BBBC-4BDB-B660-6EC9647F5E68}">
      <dsp:nvSpPr>
        <dsp:cNvPr id="0" name=""/>
        <dsp:cNvSpPr/>
      </dsp:nvSpPr>
      <dsp:spPr>
        <a:xfrm>
          <a:off x="3876600" y="684419"/>
          <a:ext cx="2762398" cy="2580037"/>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Anyone can feel lonely, but some people may have a harder time connecting with others, including those with poor physical or mental health or financial insecurity; those who live alone, or identify as LGTBQ+ </a:t>
          </a:r>
          <a:r>
            <a:rPr lang="en-US" sz="1200" b="0" i="0" kern="1200" dirty="0"/>
            <a:t>(3)</a:t>
          </a:r>
          <a:endParaRPr lang="en-US" sz="1200" kern="1200" dirty="0"/>
        </a:p>
      </dsp:txBody>
      <dsp:txXfrm>
        <a:off x="3952167" y="759986"/>
        <a:ext cx="2611264" cy="2428903"/>
      </dsp:txXfrm>
    </dsp:sp>
    <dsp:sp modelId="{8A4E6E75-07C4-4FD1-B4B4-859DC167A13A}">
      <dsp:nvSpPr>
        <dsp:cNvPr id="0" name=""/>
        <dsp:cNvSpPr/>
      </dsp:nvSpPr>
      <dsp:spPr>
        <a:xfrm>
          <a:off x="6915239" y="1631900"/>
          <a:ext cx="585628" cy="685074"/>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6915239" y="1768915"/>
        <a:ext cx="409940" cy="411044"/>
      </dsp:txXfrm>
    </dsp:sp>
    <dsp:sp modelId="{5BA5CF1F-8F42-4463-9AA6-F286EAF56037}">
      <dsp:nvSpPr>
        <dsp:cNvPr id="0" name=""/>
        <dsp:cNvSpPr/>
      </dsp:nvSpPr>
      <dsp:spPr>
        <a:xfrm>
          <a:off x="7743958" y="684419"/>
          <a:ext cx="2762398" cy="258003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Disparities in rates of illness, mental health, substance abuse and homelessness became exposed </a:t>
          </a:r>
          <a:r>
            <a:rPr lang="en-US" sz="1200" kern="1200" dirty="0"/>
            <a:t>(3,5).</a:t>
          </a:r>
        </a:p>
      </dsp:txBody>
      <dsp:txXfrm>
        <a:off x="7819525" y="759986"/>
        <a:ext cx="2611264" cy="2428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4E0DC-A14B-4D48-93F2-74109B61FD12}">
      <dsp:nvSpPr>
        <dsp:cNvPr id="0" name=""/>
        <dsp:cNvSpPr/>
      </dsp:nvSpPr>
      <dsp:spPr>
        <a:xfrm rot="16200000">
          <a:off x="3056918" y="320393"/>
          <a:ext cx="458413" cy="3943350"/>
        </a:xfrm>
        <a:prstGeom prst="round2Same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t>2021</a:t>
          </a:r>
        </a:p>
      </dsp:txBody>
      <dsp:txXfrm rot="5400000">
        <a:off x="1336828" y="2085239"/>
        <a:ext cx="3920972" cy="413657"/>
      </dsp:txXfrm>
    </dsp:sp>
    <dsp:sp modelId="{94A23479-BC52-4E92-A523-ED696D583E6C}">
      <dsp:nvSpPr>
        <dsp:cNvPr id="0" name=""/>
        <dsp:cNvSpPr/>
      </dsp:nvSpPr>
      <dsp:spPr>
        <a:xfrm>
          <a:off x="341664" y="0"/>
          <a:ext cx="5888920" cy="1604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anchor="b" anchorCtr="1">
          <a:noAutofit/>
        </a:bodyPr>
        <a:lstStyle/>
        <a:p>
          <a:pPr marL="0" lvl="0" indent="0" algn="ctr" defTabSz="889000">
            <a:lnSpc>
              <a:spcPct val="90000"/>
            </a:lnSpc>
            <a:spcBef>
              <a:spcPct val="0"/>
            </a:spcBef>
            <a:spcAft>
              <a:spcPct val="35000"/>
            </a:spcAft>
            <a:buNone/>
          </a:pPr>
          <a:r>
            <a:rPr lang="en-US" sz="2000" kern="1200" dirty="0"/>
            <a:t>National Academies of Sciences, Engineering and Medicine 2021 reported that campus counseling services are a partial answer to improving student well-being </a:t>
          </a:r>
          <a:r>
            <a:rPr lang="en-US" sz="1200" kern="1200" dirty="0"/>
            <a:t>(12).  </a:t>
          </a:r>
          <a:r>
            <a:rPr lang="en-US" sz="2000" kern="1200" dirty="0"/>
            <a:t>High caseloads and turnover in staff are persistent problems.</a:t>
          </a:r>
        </a:p>
      </dsp:txBody>
      <dsp:txXfrm>
        <a:off x="341664" y="0"/>
        <a:ext cx="5888920" cy="1604447"/>
      </dsp:txXfrm>
    </dsp:sp>
    <dsp:sp modelId="{1E805280-460A-4C8C-B574-997D4F1F3D6F}">
      <dsp:nvSpPr>
        <dsp:cNvPr id="0" name=""/>
        <dsp:cNvSpPr/>
      </dsp:nvSpPr>
      <dsp:spPr>
        <a:xfrm>
          <a:off x="3286125" y="1696130"/>
          <a:ext cx="0" cy="366730"/>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593E001-D6D7-4D3B-B633-038F2C500992}">
      <dsp:nvSpPr>
        <dsp:cNvPr id="0" name=""/>
        <dsp:cNvSpPr/>
      </dsp:nvSpPr>
      <dsp:spPr>
        <a:xfrm>
          <a:off x="3240283" y="1604447"/>
          <a:ext cx="91682" cy="9168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1A18874-93A8-4FDE-B4CD-F6E472E466DE}">
      <dsp:nvSpPr>
        <dsp:cNvPr id="0" name=""/>
        <dsp:cNvSpPr/>
      </dsp:nvSpPr>
      <dsp:spPr>
        <a:xfrm rot="5400000">
          <a:off x="7000268" y="153988"/>
          <a:ext cx="458413" cy="3943350"/>
        </a:xfrm>
        <a:prstGeom prst="round2Same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1">
          <a:noAutofit/>
        </a:bodyPr>
        <a:lstStyle/>
        <a:p>
          <a:pPr marL="0" lvl="0" indent="0" algn="ctr" defTabSz="622300">
            <a:lnSpc>
              <a:spcPct val="90000"/>
            </a:lnSpc>
            <a:spcBef>
              <a:spcPct val="0"/>
            </a:spcBef>
            <a:spcAft>
              <a:spcPct val="35000"/>
            </a:spcAft>
            <a:buNone/>
          </a:pPr>
          <a:r>
            <a:rPr lang="en-US" sz="1400" kern="1200" dirty="0"/>
            <a:t>Nov. 2023</a:t>
          </a:r>
        </a:p>
      </dsp:txBody>
      <dsp:txXfrm rot="-5400000">
        <a:off x="5257800" y="1918834"/>
        <a:ext cx="3920972" cy="413657"/>
      </dsp:txXfrm>
    </dsp:sp>
    <dsp:sp modelId="{5E2BAA1C-6E6F-499E-92FC-510E216E887D}">
      <dsp:nvSpPr>
        <dsp:cNvPr id="0" name=""/>
        <dsp:cNvSpPr/>
      </dsp:nvSpPr>
      <dsp:spPr>
        <a:xfrm>
          <a:off x="4570158" y="2480473"/>
          <a:ext cx="5318632" cy="227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0" numCol="1" spcCol="1270" anchor="t" anchorCtr="1">
          <a:noAutofit/>
        </a:bodyPr>
        <a:lstStyle/>
        <a:p>
          <a:pPr marL="0" lvl="0" indent="0" algn="ctr" defTabSz="889000">
            <a:lnSpc>
              <a:spcPct val="90000"/>
            </a:lnSpc>
            <a:spcBef>
              <a:spcPct val="0"/>
            </a:spcBef>
            <a:spcAft>
              <a:spcPct val="35000"/>
            </a:spcAft>
            <a:buNone/>
          </a:pPr>
          <a:r>
            <a:rPr lang="en-US" sz="2000" kern="1200" dirty="0"/>
            <a:t>New report from American Council on Education (ACE), November 2023 identifies areas for colleges and universities to prioritize as supportive measures for students and employee's mental health </a:t>
          </a:r>
          <a:r>
            <a:rPr lang="en-US" sz="1200" kern="1200" dirty="0"/>
            <a:t>(16).</a:t>
          </a:r>
        </a:p>
      </dsp:txBody>
      <dsp:txXfrm>
        <a:off x="4570158" y="2480473"/>
        <a:ext cx="5318632" cy="2270069"/>
      </dsp:txXfrm>
    </dsp:sp>
    <dsp:sp modelId="{3C09F81F-02F6-432A-8832-C0135D9C6E19}">
      <dsp:nvSpPr>
        <dsp:cNvPr id="0" name=""/>
        <dsp:cNvSpPr/>
      </dsp:nvSpPr>
      <dsp:spPr>
        <a:xfrm>
          <a:off x="7229475" y="2354870"/>
          <a:ext cx="0" cy="366730"/>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88F9497-44D1-4244-B02D-354571469382}">
      <dsp:nvSpPr>
        <dsp:cNvPr id="0" name=""/>
        <dsp:cNvSpPr/>
      </dsp:nvSpPr>
      <dsp:spPr>
        <a:xfrm>
          <a:off x="7183633" y="2721600"/>
          <a:ext cx="91682" cy="9168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5CD3D-97F1-459F-BCAC-9F9C06FBC0A6}">
      <dsp:nvSpPr>
        <dsp:cNvPr id="0" name=""/>
        <dsp:cNvSpPr/>
      </dsp:nvSpPr>
      <dsp:spPr>
        <a:xfrm>
          <a:off x="0" y="25601"/>
          <a:ext cx="6735443" cy="21235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dirty="0"/>
            <a:t>Promote student well-being (prevention), early intervention and treatment. Encourage healthy lifestyle strategies </a:t>
          </a:r>
          <a:r>
            <a:rPr lang="en-US" sz="1200" b="0" i="0" kern="1200" baseline="0" dirty="0"/>
            <a:t>(2,11)</a:t>
          </a:r>
          <a:endParaRPr lang="en-US" sz="1200" kern="1200" dirty="0"/>
        </a:p>
      </dsp:txBody>
      <dsp:txXfrm>
        <a:off x="103663" y="129264"/>
        <a:ext cx="6528117" cy="1916223"/>
      </dsp:txXfrm>
    </dsp:sp>
    <dsp:sp modelId="{39EE6057-EF99-477F-A947-DB8251E5D62B}">
      <dsp:nvSpPr>
        <dsp:cNvPr id="0" name=""/>
        <dsp:cNvSpPr/>
      </dsp:nvSpPr>
      <dsp:spPr>
        <a:xfrm>
          <a:off x="0" y="2235551"/>
          <a:ext cx="6735443" cy="212354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Faculty, coaches &amp; staff as “first responders” who can help identify students in distress.  May include taking the Mental Health First Aid course. </a:t>
          </a:r>
        </a:p>
      </dsp:txBody>
      <dsp:txXfrm>
        <a:off x="103663" y="2339214"/>
        <a:ext cx="6528117" cy="1916223"/>
      </dsp:txXfrm>
    </dsp:sp>
    <dsp:sp modelId="{8948C32B-65AC-40C4-A8D4-E05599060EB9}">
      <dsp:nvSpPr>
        <dsp:cNvPr id="0" name=""/>
        <dsp:cNvSpPr/>
      </dsp:nvSpPr>
      <dsp:spPr>
        <a:xfrm>
          <a:off x="0" y="4359100"/>
          <a:ext cx="6735443" cy="117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850" tIns="29210" rIns="163576" bIns="29210" numCol="1" spcCol="1270" anchor="t" anchorCtr="0">
          <a:noAutofit/>
        </a:bodyPr>
        <a:lstStyle/>
        <a:p>
          <a:pPr marL="228600" lvl="1" indent="-228600" algn="ctr" defTabSz="1022350">
            <a:lnSpc>
              <a:spcPct val="90000"/>
            </a:lnSpc>
            <a:spcBef>
              <a:spcPct val="0"/>
            </a:spcBef>
            <a:spcAft>
              <a:spcPct val="20000"/>
            </a:spcAft>
            <a:buChar char="•"/>
          </a:pPr>
          <a:r>
            <a:rPr lang="en-US" sz="2300" kern="1200" dirty="0"/>
            <a:t>Recognize</a:t>
          </a:r>
        </a:p>
        <a:p>
          <a:pPr marL="228600" lvl="1" indent="-228600" algn="ctr" defTabSz="1022350">
            <a:lnSpc>
              <a:spcPct val="90000"/>
            </a:lnSpc>
            <a:spcBef>
              <a:spcPct val="0"/>
            </a:spcBef>
            <a:spcAft>
              <a:spcPct val="20000"/>
            </a:spcAft>
            <a:buChar char="•"/>
          </a:pPr>
          <a:r>
            <a:rPr lang="en-US" sz="2300" kern="1200" dirty="0"/>
            <a:t>Respond </a:t>
          </a:r>
        </a:p>
        <a:p>
          <a:pPr marL="228600" lvl="1" indent="-228600" algn="ctr" defTabSz="1022350">
            <a:lnSpc>
              <a:spcPct val="90000"/>
            </a:lnSpc>
            <a:spcBef>
              <a:spcPct val="0"/>
            </a:spcBef>
            <a:spcAft>
              <a:spcPct val="20000"/>
            </a:spcAft>
            <a:buChar char="•"/>
          </a:pPr>
          <a:r>
            <a:rPr lang="en-US" sz="2300" kern="1200" dirty="0"/>
            <a:t>Refer  </a:t>
          </a:r>
          <a:r>
            <a:rPr lang="en-US" sz="1200" kern="1200" dirty="0"/>
            <a:t>(14)</a:t>
          </a:r>
        </a:p>
      </dsp:txBody>
      <dsp:txXfrm>
        <a:off x="0" y="4359100"/>
        <a:ext cx="6735443" cy="1179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91CA-48E9-440E-B86C-7697C91EF5C2}">
      <dsp:nvSpPr>
        <dsp:cNvPr id="0" name=""/>
        <dsp:cNvSpPr/>
      </dsp:nvSpPr>
      <dsp:spPr>
        <a:xfrm>
          <a:off x="0" y="11787"/>
          <a:ext cx="9356107" cy="1008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dirty="0"/>
            <a:t>Self-Care Plans</a:t>
          </a:r>
        </a:p>
      </dsp:txBody>
      <dsp:txXfrm>
        <a:off x="0" y="11787"/>
        <a:ext cx="9356107" cy="1008000"/>
      </dsp:txXfrm>
    </dsp:sp>
    <dsp:sp modelId="{5891AEF7-B6B5-485B-934D-47955E4DBF70}">
      <dsp:nvSpPr>
        <dsp:cNvPr id="0" name=""/>
        <dsp:cNvSpPr/>
      </dsp:nvSpPr>
      <dsp:spPr>
        <a:xfrm>
          <a:off x="0" y="1019787"/>
          <a:ext cx="9356107" cy="336262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Eastern Tennessee University has this a Social Work course assignment.  What if all university students had a self-care plan?</a:t>
          </a:r>
        </a:p>
        <a:p>
          <a:pPr marL="285750" lvl="1" indent="-285750" algn="l" defTabSz="1466850">
            <a:lnSpc>
              <a:spcPct val="90000"/>
            </a:lnSpc>
            <a:spcBef>
              <a:spcPct val="0"/>
            </a:spcBef>
            <a:spcAft>
              <a:spcPct val="15000"/>
            </a:spcAft>
            <a:buChar char="•"/>
          </a:pPr>
          <a:r>
            <a:rPr lang="en-US" sz="3300" kern="1200" dirty="0"/>
            <a:t>Ohio State has a Wellness App to create a plan and share wellness event invites to yoga and other healthy activities </a:t>
          </a:r>
          <a:r>
            <a:rPr lang="en-US" sz="1200" kern="1200" dirty="0"/>
            <a:t>(16).</a:t>
          </a:r>
        </a:p>
      </dsp:txBody>
      <dsp:txXfrm>
        <a:off x="0" y="1019787"/>
        <a:ext cx="9356107" cy="33626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80A2B-A6E3-4C98-A2DD-42AAFA100E20}">
      <dsp:nvSpPr>
        <dsp:cNvPr id="0" name=""/>
        <dsp:cNvSpPr/>
      </dsp:nvSpPr>
      <dsp:spPr>
        <a:xfrm>
          <a:off x="3082131" y="0"/>
          <a:ext cx="4351338" cy="435133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Communities</a:t>
          </a:r>
        </a:p>
      </dsp:txBody>
      <dsp:txXfrm>
        <a:off x="4649482" y="217566"/>
        <a:ext cx="1216634" cy="652700"/>
      </dsp:txXfrm>
    </dsp:sp>
    <dsp:sp modelId="{648D3FCE-3C19-453B-A16E-3EB480D771EA}">
      <dsp:nvSpPr>
        <dsp:cNvPr id="0" name=""/>
        <dsp:cNvSpPr/>
      </dsp:nvSpPr>
      <dsp:spPr>
        <a:xfrm>
          <a:off x="3517264" y="870267"/>
          <a:ext cx="3481070" cy="3481070"/>
        </a:xfrm>
        <a:prstGeom prst="ellips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University Faculty &amp; Students</a:t>
          </a:r>
        </a:p>
      </dsp:txBody>
      <dsp:txXfrm>
        <a:off x="4649482" y="1079131"/>
        <a:ext cx="1216634" cy="626592"/>
      </dsp:txXfrm>
    </dsp:sp>
    <dsp:sp modelId="{281FB6C6-362E-4A41-B630-83A9263B5EAA}">
      <dsp:nvSpPr>
        <dsp:cNvPr id="0" name=""/>
        <dsp:cNvSpPr/>
      </dsp:nvSpPr>
      <dsp:spPr>
        <a:xfrm>
          <a:off x="3952398" y="1740535"/>
          <a:ext cx="2610802" cy="2610802"/>
        </a:xfrm>
        <a:prstGeom prst="ellips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Social Work Faculty &amp; Students</a:t>
          </a:r>
        </a:p>
      </dsp:txBody>
      <dsp:txXfrm>
        <a:off x="4649482" y="1936345"/>
        <a:ext cx="1216634" cy="587430"/>
      </dsp:txXfrm>
    </dsp:sp>
    <dsp:sp modelId="{B0623E79-446B-4031-B32B-9C117AEBF13B}">
      <dsp:nvSpPr>
        <dsp:cNvPr id="0" name=""/>
        <dsp:cNvSpPr/>
      </dsp:nvSpPr>
      <dsp:spPr>
        <a:xfrm>
          <a:off x="4387532" y="2610802"/>
          <a:ext cx="1740535" cy="1740535"/>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Self-Care</a:t>
          </a:r>
        </a:p>
      </dsp:txBody>
      <dsp:txXfrm>
        <a:off x="4642427" y="3045936"/>
        <a:ext cx="1230744" cy="8702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E1E06-FC60-477F-881D-7C2D6A875053}">
      <dsp:nvSpPr>
        <dsp:cNvPr id="0" name=""/>
        <dsp:cNvSpPr/>
      </dsp:nvSpPr>
      <dsp:spPr>
        <a:xfrm>
          <a:off x="693944" y="4309"/>
          <a:ext cx="2089720" cy="12538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Walbaum Display"/>
            </a:rPr>
            <a:t>Take your lunch break outside</a:t>
          </a:r>
          <a:endParaRPr lang="en-US" sz="1500" kern="1200" dirty="0"/>
        </a:p>
      </dsp:txBody>
      <dsp:txXfrm>
        <a:off x="693944" y="4309"/>
        <a:ext cx="2089720" cy="1253832"/>
      </dsp:txXfrm>
    </dsp:sp>
    <dsp:sp modelId="{B370C5C0-AFCA-4507-84E0-145472E53962}">
      <dsp:nvSpPr>
        <dsp:cNvPr id="0" name=""/>
        <dsp:cNvSpPr/>
      </dsp:nvSpPr>
      <dsp:spPr>
        <a:xfrm>
          <a:off x="2992636" y="4309"/>
          <a:ext cx="2089720" cy="12538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Walbaum Display"/>
            </a:rPr>
            <a:t>Listen to music/podcast on your walk to class</a:t>
          </a:r>
          <a:endParaRPr lang="en-US" sz="1500" kern="1200" dirty="0"/>
        </a:p>
      </dsp:txBody>
      <dsp:txXfrm>
        <a:off x="2992636" y="4309"/>
        <a:ext cx="2089720" cy="1253832"/>
      </dsp:txXfrm>
    </dsp:sp>
    <dsp:sp modelId="{B46ACC5D-2B1B-4E22-9CB6-899CB7AA9B31}">
      <dsp:nvSpPr>
        <dsp:cNvPr id="0" name=""/>
        <dsp:cNvSpPr/>
      </dsp:nvSpPr>
      <dsp:spPr>
        <a:xfrm>
          <a:off x="5291329" y="4309"/>
          <a:ext cx="2089720" cy="125383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Walbaum Display"/>
            </a:rPr>
            <a:t>Practice mindfulness on your commute to work</a:t>
          </a:r>
          <a:endParaRPr lang="en-US" sz="1500" kern="1200" dirty="0"/>
        </a:p>
      </dsp:txBody>
      <dsp:txXfrm>
        <a:off x="5291329" y="4309"/>
        <a:ext cx="2089720" cy="1253832"/>
      </dsp:txXfrm>
    </dsp:sp>
    <dsp:sp modelId="{C342B3CA-CAD3-4591-9C64-9AB8B6F36019}">
      <dsp:nvSpPr>
        <dsp:cNvPr id="0" name=""/>
        <dsp:cNvSpPr/>
      </dsp:nvSpPr>
      <dsp:spPr>
        <a:xfrm>
          <a:off x="693944" y="1467113"/>
          <a:ext cx="2089720" cy="12538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Walbaum Display"/>
            </a:rPr>
            <a:t>Stretch while watching Netflix</a:t>
          </a:r>
        </a:p>
      </dsp:txBody>
      <dsp:txXfrm>
        <a:off x="693944" y="1467113"/>
        <a:ext cx="2089720" cy="1253832"/>
      </dsp:txXfrm>
    </dsp:sp>
    <dsp:sp modelId="{71B1FD65-62DD-4966-8CA3-E6A6F8A41573}">
      <dsp:nvSpPr>
        <dsp:cNvPr id="0" name=""/>
        <dsp:cNvSpPr/>
      </dsp:nvSpPr>
      <dsp:spPr>
        <a:xfrm>
          <a:off x="2992636" y="1467113"/>
          <a:ext cx="2089720" cy="125383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Walbaum Display"/>
            </a:rPr>
            <a:t>Stand while working at your desk</a:t>
          </a:r>
        </a:p>
      </dsp:txBody>
      <dsp:txXfrm>
        <a:off x="2992636" y="1467113"/>
        <a:ext cx="2089720" cy="1253832"/>
      </dsp:txXfrm>
    </dsp:sp>
    <dsp:sp modelId="{743D9718-9D3A-4CA8-B9A5-3DDF8BD16AD5}">
      <dsp:nvSpPr>
        <dsp:cNvPr id="0" name=""/>
        <dsp:cNvSpPr/>
      </dsp:nvSpPr>
      <dsp:spPr>
        <a:xfrm>
          <a:off x="5291329" y="1467113"/>
          <a:ext cx="2089720" cy="12538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Walbaum Display"/>
            </a:rPr>
            <a:t>Practice mindfulness before meals</a:t>
          </a:r>
        </a:p>
      </dsp:txBody>
      <dsp:txXfrm>
        <a:off x="5291329" y="1467113"/>
        <a:ext cx="2089720" cy="1253832"/>
      </dsp:txXfrm>
    </dsp:sp>
    <dsp:sp modelId="{631D027F-A694-43C3-AEC7-19D084C8A156}">
      <dsp:nvSpPr>
        <dsp:cNvPr id="0" name=""/>
        <dsp:cNvSpPr/>
      </dsp:nvSpPr>
      <dsp:spPr>
        <a:xfrm>
          <a:off x="693944" y="2929917"/>
          <a:ext cx="2089720" cy="12538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Walbaum Display"/>
            </a:rPr>
            <a:t>Set a timer on phone to stretch</a:t>
          </a:r>
        </a:p>
      </dsp:txBody>
      <dsp:txXfrm>
        <a:off x="693944" y="2929917"/>
        <a:ext cx="2089720" cy="1253832"/>
      </dsp:txXfrm>
    </dsp:sp>
    <dsp:sp modelId="{C3C33B22-6300-45B4-BF73-D7D4DEAFB08E}">
      <dsp:nvSpPr>
        <dsp:cNvPr id="0" name=""/>
        <dsp:cNvSpPr/>
      </dsp:nvSpPr>
      <dsp:spPr>
        <a:xfrm>
          <a:off x="2992636" y="2929917"/>
          <a:ext cx="2089720" cy="125383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Walbaum Display"/>
            </a:rPr>
            <a:t>Refill the water every time you go to the bathroom, even if it is not empty</a:t>
          </a:r>
        </a:p>
      </dsp:txBody>
      <dsp:txXfrm>
        <a:off x="2992636" y="2929917"/>
        <a:ext cx="2089720" cy="1253832"/>
      </dsp:txXfrm>
    </dsp:sp>
    <dsp:sp modelId="{E4F7DA94-2DD2-4976-B6F0-C14EA71E0E47}">
      <dsp:nvSpPr>
        <dsp:cNvPr id="0" name=""/>
        <dsp:cNvSpPr/>
      </dsp:nvSpPr>
      <dsp:spPr>
        <a:xfrm>
          <a:off x="5291329" y="2929917"/>
          <a:ext cx="2089720" cy="12538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Walbaum Display"/>
            </a:rPr>
            <a:t>Take a deep breath every time you step outside</a:t>
          </a:r>
        </a:p>
      </dsp:txBody>
      <dsp:txXfrm>
        <a:off x="5291329" y="2929917"/>
        <a:ext cx="2089720" cy="1253832"/>
      </dsp:txXfrm>
    </dsp:sp>
    <dsp:sp modelId="{301ED46F-A7DA-4B2E-8A5A-7C00ABD19693}">
      <dsp:nvSpPr>
        <dsp:cNvPr id="0" name=""/>
        <dsp:cNvSpPr/>
      </dsp:nvSpPr>
      <dsp:spPr>
        <a:xfrm>
          <a:off x="693944" y="4392721"/>
          <a:ext cx="2089720" cy="125383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Walbaum Display"/>
            </a:rPr>
            <a:t>Implement a no phone zone during your lunch or commute to class/meetings</a:t>
          </a:r>
        </a:p>
      </dsp:txBody>
      <dsp:txXfrm>
        <a:off x="693944" y="4392721"/>
        <a:ext cx="2089720" cy="1253832"/>
      </dsp:txXfrm>
    </dsp:sp>
    <dsp:sp modelId="{8DFD9139-9A40-4524-885F-396E8503977D}">
      <dsp:nvSpPr>
        <dsp:cNvPr id="0" name=""/>
        <dsp:cNvSpPr/>
      </dsp:nvSpPr>
      <dsp:spPr>
        <a:xfrm>
          <a:off x="2992636" y="4392721"/>
          <a:ext cx="2089720" cy="12538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Walbaum Display"/>
            </a:rPr>
            <a:t>Take the stairs instead of the elevator</a:t>
          </a:r>
        </a:p>
      </dsp:txBody>
      <dsp:txXfrm>
        <a:off x="2992636" y="4392721"/>
        <a:ext cx="2089720" cy="1253832"/>
      </dsp:txXfrm>
    </dsp:sp>
    <dsp:sp modelId="{6F91D0C2-4988-4E13-911E-180BE831A295}">
      <dsp:nvSpPr>
        <dsp:cNvPr id="0" name=""/>
        <dsp:cNvSpPr/>
      </dsp:nvSpPr>
      <dsp:spPr>
        <a:xfrm>
          <a:off x="5291329" y="4392721"/>
          <a:ext cx="2089720" cy="125383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latin typeface="Walbaum Display"/>
            </a:rPr>
            <a:t>Say one self-affirmation after first sip of coffee in the morning</a:t>
          </a:r>
        </a:p>
      </dsp:txBody>
      <dsp:txXfrm>
        <a:off x="5291329" y="4392721"/>
        <a:ext cx="2089720" cy="12538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674B6-BF50-44F3-9F38-7B21C2E0AAC8}">
      <dsp:nvSpPr>
        <dsp:cNvPr id="0" name=""/>
        <dsp:cNvSpPr/>
      </dsp:nvSpPr>
      <dsp:spPr>
        <a:xfrm>
          <a:off x="10772" y="312941"/>
          <a:ext cx="3039590" cy="91187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195" tIns="240195" rIns="240195" bIns="240195" numCol="1" spcCol="1270" anchor="ctr" anchorCtr="0">
          <a:noAutofit/>
        </a:bodyPr>
        <a:lstStyle/>
        <a:p>
          <a:pPr marL="0" lvl="0" indent="0" algn="ctr" defTabSz="1333500">
            <a:lnSpc>
              <a:spcPct val="90000"/>
            </a:lnSpc>
            <a:spcBef>
              <a:spcPct val="0"/>
            </a:spcBef>
            <a:spcAft>
              <a:spcPct val="35000"/>
            </a:spcAft>
            <a:buNone/>
          </a:pPr>
          <a:r>
            <a:rPr lang="en-US" sz="3000" kern="1200" dirty="0"/>
            <a:t>Identify</a:t>
          </a:r>
        </a:p>
      </dsp:txBody>
      <dsp:txXfrm>
        <a:off x="10772" y="312941"/>
        <a:ext cx="3039590" cy="911877"/>
      </dsp:txXfrm>
    </dsp:sp>
    <dsp:sp modelId="{BBBF8131-7416-477D-AF4C-C76062624661}">
      <dsp:nvSpPr>
        <dsp:cNvPr id="0" name=""/>
        <dsp:cNvSpPr/>
      </dsp:nvSpPr>
      <dsp:spPr>
        <a:xfrm>
          <a:off x="10772" y="1224818"/>
          <a:ext cx="3039590" cy="28564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0244" tIns="300244" rIns="300244" bIns="300244" numCol="1" spcCol="1270" anchor="t" anchorCtr="0">
          <a:noAutofit/>
        </a:bodyPr>
        <a:lstStyle/>
        <a:p>
          <a:pPr marL="0" lvl="0" indent="0" algn="l" defTabSz="1022350">
            <a:lnSpc>
              <a:spcPct val="90000"/>
            </a:lnSpc>
            <a:spcBef>
              <a:spcPct val="0"/>
            </a:spcBef>
            <a:spcAft>
              <a:spcPct val="35000"/>
            </a:spcAft>
            <a:buNone/>
          </a:pPr>
          <a:r>
            <a:rPr lang="en-US" sz="2300" kern="1200" dirty="0"/>
            <a:t>Identify areas of stress that you: (1) are currently experiencing and/or (2) anticipate encountering this semester. </a:t>
          </a:r>
        </a:p>
      </dsp:txBody>
      <dsp:txXfrm>
        <a:off x="10772" y="1224818"/>
        <a:ext cx="3039590" cy="2856439"/>
      </dsp:txXfrm>
    </dsp:sp>
    <dsp:sp modelId="{F7C07639-E677-4915-803E-0106DD4F1B6F}">
      <dsp:nvSpPr>
        <dsp:cNvPr id="0" name=""/>
        <dsp:cNvSpPr/>
      </dsp:nvSpPr>
      <dsp:spPr>
        <a:xfrm>
          <a:off x="3158258" y="312941"/>
          <a:ext cx="3039590" cy="911877"/>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195" tIns="240195" rIns="240195" bIns="240195" numCol="1" spcCol="1270" anchor="ctr" anchorCtr="0">
          <a:noAutofit/>
        </a:bodyPr>
        <a:lstStyle/>
        <a:p>
          <a:pPr marL="0" lvl="0" indent="0" algn="ctr" defTabSz="1333500">
            <a:lnSpc>
              <a:spcPct val="90000"/>
            </a:lnSpc>
            <a:spcBef>
              <a:spcPct val="0"/>
            </a:spcBef>
            <a:spcAft>
              <a:spcPct val="35000"/>
            </a:spcAft>
            <a:buNone/>
          </a:pPr>
          <a:r>
            <a:rPr lang="en-US" sz="3000" kern="1200" dirty="0"/>
            <a:t>Create</a:t>
          </a:r>
        </a:p>
      </dsp:txBody>
      <dsp:txXfrm>
        <a:off x="3158258" y="312941"/>
        <a:ext cx="3039590" cy="911877"/>
      </dsp:txXfrm>
    </dsp:sp>
    <dsp:sp modelId="{327C2D03-CC67-4A61-8D9B-2AF460F05827}">
      <dsp:nvSpPr>
        <dsp:cNvPr id="0" name=""/>
        <dsp:cNvSpPr/>
      </dsp:nvSpPr>
      <dsp:spPr>
        <a:xfrm>
          <a:off x="3158258" y="1224818"/>
          <a:ext cx="3039590" cy="2856439"/>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0244" tIns="300244" rIns="300244" bIns="300244" numCol="1" spcCol="1270" anchor="t" anchorCtr="0">
          <a:noAutofit/>
        </a:bodyPr>
        <a:lstStyle/>
        <a:p>
          <a:pPr marL="0" lvl="0" indent="0" algn="l" defTabSz="1022350">
            <a:lnSpc>
              <a:spcPct val="90000"/>
            </a:lnSpc>
            <a:spcBef>
              <a:spcPct val="0"/>
            </a:spcBef>
            <a:spcAft>
              <a:spcPct val="35000"/>
            </a:spcAft>
            <a:buNone/>
          </a:pPr>
          <a:r>
            <a:rPr lang="en-US" sz="2300" kern="1200" dirty="0"/>
            <a:t>Create specific and measurable action steps. Examples:</a:t>
          </a:r>
        </a:p>
        <a:p>
          <a:pPr marL="171450" lvl="1" indent="-171450" algn="l" defTabSz="800100">
            <a:lnSpc>
              <a:spcPct val="90000"/>
            </a:lnSpc>
            <a:spcBef>
              <a:spcPct val="0"/>
            </a:spcBef>
            <a:spcAft>
              <a:spcPct val="15000"/>
            </a:spcAft>
            <a:buChar char="•"/>
          </a:pPr>
          <a:r>
            <a:rPr lang="en-US" sz="1800" kern="1200" dirty="0"/>
            <a:t>Stressor: Unhealthy diet</a:t>
          </a:r>
        </a:p>
        <a:p>
          <a:pPr marL="171450" lvl="1" indent="-171450" algn="l" defTabSz="800100">
            <a:lnSpc>
              <a:spcPct val="90000"/>
            </a:lnSpc>
            <a:spcBef>
              <a:spcPct val="0"/>
            </a:spcBef>
            <a:spcAft>
              <a:spcPct val="15000"/>
            </a:spcAft>
            <a:buChar char="•"/>
          </a:pPr>
          <a:r>
            <a:rPr lang="en-US" sz="1800" kern="1200" dirty="0"/>
            <a:t>Stressor: Feeling discouraged</a:t>
          </a:r>
        </a:p>
      </dsp:txBody>
      <dsp:txXfrm>
        <a:off x="3158258" y="1224818"/>
        <a:ext cx="3039590" cy="2856439"/>
      </dsp:txXfrm>
    </dsp:sp>
    <dsp:sp modelId="{9D4DB404-3255-4956-B2C2-0353B77976BC}">
      <dsp:nvSpPr>
        <dsp:cNvPr id="0" name=""/>
        <dsp:cNvSpPr/>
      </dsp:nvSpPr>
      <dsp:spPr>
        <a:xfrm>
          <a:off x="6305743" y="312941"/>
          <a:ext cx="3039590" cy="91187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195" tIns="240195" rIns="240195" bIns="240195" numCol="1" spcCol="1270" anchor="ctr" anchorCtr="0">
          <a:noAutofit/>
        </a:bodyPr>
        <a:lstStyle/>
        <a:p>
          <a:pPr marL="0" lvl="0" indent="0" algn="ctr" defTabSz="1333500">
            <a:lnSpc>
              <a:spcPct val="90000"/>
            </a:lnSpc>
            <a:spcBef>
              <a:spcPct val="0"/>
            </a:spcBef>
            <a:spcAft>
              <a:spcPct val="35000"/>
            </a:spcAft>
            <a:buNone/>
          </a:pPr>
          <a:r>
            <a:rPr lang="en-US" sz="3000" kern="1200" dirty="0"/>
            <a:t>Enter</a:t>
          </a:r>
        </a:p>
      </dsp:txBody>
      <dsp:txXfrm>
        <a:off x="6305743" y="312941"/>
        <a:ext cx="3039590" cy="911877"/>
      </dsp:txXfrm>
    </dsp:sp>
    <dsp:sp modelId="{F24EA993-A218-419D-B0D4-C0F2DEA3EC3A}">
      <dsp:nvSpPr>
        <dsp:cNvPr id="0" name=""/>
        <dsp:cNvSpPr/>
      </dsp:nvSpPr>
      <dsp:spPr>
        <a:xfrm>
          <a:off x="6305743" y="1224818"/>
          <a:ext cx="3039590" cy="285643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0244" tIns="300244" rIns="300244" bIns="300244" numCol="1" spcCol="1270" anchor="t" anchorCtr="0">
          <a:noAutofit/>
        </a:bodyPr>
        <a:lstStyle/>
        <a:p>
          <a:pPr marL="0" lvl="0" indent="0" algn="l" defTabSz="1022350">
            <a:lnSpc>
              <a:spcPct val="90000"/>
            </a:lnSpc>
            <a:spcBef>
              <a:spcPct val="0"/>
            </a:spcBef>
            <a:spcAft>
              <a:spcPct val="35000"/>
            </a:spcAft>
            <a:buNone/>
          </a:pPr>
          <a:r>
            <a:rPr lang="en-US" sz="2300" kern="1200" dirty="0"/>
            <a:t>Enter the activities in your daily planner. </a:t>
          </a:r>
        </a:p>
      </dsp:txBody>
      <dsp:txXfrm>
        <a:off x="6305743" y="1224818"/>
        <a:ext cx="3039590" cy="28564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BB7CD7-C59C-4BD1-8B4C-9AF4E277E3CE}" type="datetimeFigureOut">
              <a:rPr lang="en-US" smtClean="0"/>
              <a:t>11/14/23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AA60F-62F4-4F2E-82EF-49F225BBFF98}" type="slidenum">
              <a:rPr lang="en-US" smtClean="0"/>
              <a:t>‹#›</a:t>
            </a:fld>
            <a:endParaRPr lang="en-US" dirty="0"/>
          </a:p>
        </p:txBody>
      </p:sp>
    </p:spTree>
    <p:extLst>
      <p:ext uri="{BB962C8B-B14F-4D97-AF65-F5344CB8AC3E}">
        <p14:creationId xmlns:p14="http://schemas.microsoft.com/office/powerpoint/2010/main" val="24584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Mental Health Is a Continuum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The pandemic taught us that you aren’t either “mentally healthy” or “mentally ill.” Mental health is a wide spectrum and where we fall on that spectrum varies from day to day—or sometimes hour to hour. You might have noticed that your mental health slipped a bit during more stressful times. Even if you didn’t qualify for a diagnosis of depression, anxiety, or some other mental illness, your mental health might not have been as good as it could be. Anything from watching the news to attending online meetings may have greatly impacted how you felt. And you may have become more aware of your mental health more than ever before</a:t>
            </a:r>
          </a:p>
          <a:p>
            <a:endParaRPr lang="en-US" dirty="0"/>
          </a:p>
        </p:txBody>
      </p:sp>
      <p:sp>
        <p:nvSpPr>
          <p:cNvPr id="4" name="Slide Number Placeholder 3"/>
          <p:cNvSpPr>
            <a:spLocks noGrp="1"/>
          </p:cNvSpPr>
          <p:nvPr>
            <p:ph type="sldNum" sz="quarter" idx="5"/>
          </p:nvPr>
        </p:nvSpPr>
        <p:spPr/>
        <p:txBody>
          <a:bodyPr/>
          <a:lstStyle/>
          <a:p>
            <a:fld id="{01DAA60F-62F4-4F2E-82EF-49F225BBFF98}" type="slidenum">
              <a:rPr lang="en-US" smtClean="0"/>
              <a:t>4</a:t>
            </a:fld>
            <a:endParaRPr lang="en-US" dirty="0"/>
          </a:p>
        </p:txBody>
      </p:sp>
    </p:spTree>
    <p:extLst>
      <p:ext uri="{BB962C8B-B14F-4D97-AF65-F5344CB8AC3E}">
        <p14:creationId xmlns:p14="http://schemas.microsoft.com/office/powerpoint/2010/main" val="198885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AA60F-62F4-4F2E-82EF-49F225BBFF98}" type="slidenum">
              <a:rPr lang="en-US" smtClean="0"/>
              <a:t>6</a:t>
            </a:fld>
            <a:endParaRPr lang="en-US" dirty="0"/>
          </a:p>
        </p:txBody>
      </p:sp>
    </p:spTree>
    <p:extLst>
      <p:ext uri="{BB962C8B-B14F-4D97-AF65-F5344CB8AC3E}">
        <p14:creationId xmlns:p14="http://schemas.microsoft.com/office/powerpoint/2010/main" val="385322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ACE researchers believe investing in or restructuring counseling centers is not sufficient. “The student mental health crisis is not just a counseling center issue,” the report says. “It is a campus-wide issue, and higher education cannot hire its way out of it—there are not enough counselors and not enough funds.”</a:t>
            </a:r>
          </a:p>
        </p:txBody>
      </p:sp>
      <p:sp>
        <p:nvSpPr>
          <p:cNvPr id="4" name="Slide Number Placeholder 3"/>
          <p:cNvSpPr>
            <a:spLocks noGrp="1"/>
          </p:cNvSpPr>
          <p:nvPr>
            <p:ph type="sldNum" sz="quarter" idx="5"/>
          </p:nvPr>
        </p:nvSpPr>
        <p:spPr/>
        <p:txBody>
          <a:bodyPr/>
          <a:lstStyle/>
          <a:p>
            <a:fld id="{01DAA60F-62F4-4F2E-82EF-49F225BBFF98}" type="slidenum">
              <a:rPr lang="en-US" smtClean="0"/>
              <a:t>12</a:t>
            </a:fld>
            <a:endParaRPr lang="en-US" dirty="0"/>
          </a:p>
        </p:txBody>
      </p:sp>
    </p:spTree>
    <p:extLst>
      <p:ext uri="{BB962C8B-B14F-4D97-AF65-F5344CB8AC3E}">
        <p14:creationId xmlns:p14="http://schemas.microsoft.com/office/powerpoint/2010/main" val="283225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 Informed Care:</a:t>
            </a:r>
          </a:p>
          <a:p>
            <a:r>
              <a:rPr lang="en-US" dirty="0"/>
              <a:t>- cultivating psychological safety</a:t>
            </a:r>
          </a:p>
          <a:p>
            <a:r>
              <a:rPr lang="en-US" dirty="0"/>
              <a:t>- promoting collaboration &amp; empowerment</a:t>
            </a:r>
          </a:p>
          <a:p>
            <a:r>
              <a:rPr lang="en-US" dirty="0"/>
              <a:t>- practicing empathy</a:t>
            </a:r>
          </a:p>
        </p:txBody>
      </p:sp>
      <p:sp>
        <p:nvSpPr>
          <p:cNvPr id="4" name="Slide Number Placeholder 3"/>
          <p:cNvSpPr>
            <a:spLocks noGrp="1"/>
          </p:cNvSpPr>
          <p:nvPr>
            <p:ph type="sldNum" sz="quarter" idx="5"/>
          </p:nvPr>
        </p:nvSpPr>
        <p:spPr/>
        <p:txBody>
          <a:bodyPr/>
          <a:lstStyle/>
          <a:p>
            <a:fld id="{01DAA60F-62F4-4F2E-82EF-49F225BBFF98}" type="slidenum">
              <a:rPr lang="en-US" smtClean="0"/>
              <a:t>14</a:t>
            </a:fld>
            <a:endParaRPr lang="en-US" dirty="0"/>
          </a:p>
        </p:txBody>
      </p:sp>
    </p:spTree>
    <p:extLst>
      <p:ext uri="{BB962C8B-B14F-4D97-AF65-F5344CB8AC3E}">
        <p14:creationId xmlns:p14="http://schemas.microsoft.com/office/powerpoint/2010/main" val="354550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AA60F-62F4-4F2E-82EF-49F225BBFF98}" type="slidenum">
              <a:rPr lang="en-US" smtClean="0"/>
              <a:t>23</a:t>
            </a:fld>
            <a:endParaRPr lang="en-US" dirty="0"/>
          </a:p>
        </p:txBody>
      </p:sp>
    </p:spTree>
    <p:extLst>
      <p:ext uri="{BB962C8B-B14F-4D97-AF65-F5344CB8AC3E}">
        <p14:creationId xmlns:p14="http://schemas.microsoft.com/office/powerpoint/2010/main" val="191915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AA60F-62F4-4F2E-82EF-49F225BBFF98}" type="slidenum">
              <a:rPr lang="en-US" smtClean="0"/>
              <a:t>29</a:t>
            </a:fld>
            <a:endParaRPr lang="en-US" dirty="0"/>
          </a:p>
        </p:txBody>
      </p:sp>
    </p:spTree>
    <p:extLst>
      <p:ext uri="{BB962C8B-B14F-4D97-AF65-F5344CB8AC3E}">
        <p14:creationId xmlns:p14="http://schemas.microsoft.com/office/powerpoint/2010/main" val="3438336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6321A-ED2C-EB4C-1A77-08AAE446D4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5463C2-B12A-866D-8CBB-5270D71681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AFCD55-8F11-1E41-E5B5-2948C2553B34}"/>
              </a:ext>
            </a:extLst>
          </p:cNvPr>
          <p:cNvSpPr>
            <a:spLocks noGrp="1"/>
          </p:cNvSpPr>
          <p:nvPr>
            <p:ph type="dt" sz="half" idx="10"/>
          </p:nvPr>
        </p:nvSpPr>
        <p:spPr/>
        <p:txBody>
          <a:bodyPr/>
          <a:lstStyle/>
          <a:p>
            <a:fld id="{DCCA58CB-9D59-4A89-836A-4EB1B1FFD373}" type="datetimeFigureOut">
              <a:rPr lang="en-US" smtClean="0"/>
              <a:t>11/14/23</a:t>
            </a:fld>
            <a:endParaRPr lang="en-US" dirty="0"/>
          </a:p>
        </p:txBody>
      </p:sp>
      <p:sp>
        <p:nvSpPr>
          <p:cNvPr id="5" name="Footer Placeholder 4">
            <a:extLst>
              <a:ext uri="{FF2B5EF4-FFF2-40B4-BE49-F238E27FC236}">
                <a16:creationId xmlns:a16="http://schemas.microsoft.com/office/drawing/2014/main" id="{AA080B39-C17A-CB6B-BA96-8FF5F6F915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4D91B0-64E5-AB3C-9181-79DF7E63D89A}"/>
              </a:ext>
            </a:extLst>
          </p:cNvPr>
          <p:cNvSpPr>
            <a:spLocks noGrp="1"/>
          </p:cNvSpPr>
          <p:nvPr>
            <p:ph type="sldNum" sz="quarter" idx="12"/>
          </p:nvPr>
        </p:nvSpPr>
        <p:spPr/>
        <p:txBody>
          <a:bodyPr/>
          <a:lstStyle/>
          <a:p>
            <a:fld id="{5CF4AFF3-B0E4-4AFE-80EE-91CAE57B5B69}" type="slidenum">
              <a:rPr lang="en-US" smtClean="0"/>
              <a:t>‹#›</a:t>
            </a:fld>
            <a:endParaRPr lang="en-US" dirty="0"/>
          </a:p>
        </p:txBody>
      </p:sp>
    </p:spTree>
    <p:extLst>
      <p:ext uri="{BB962C8B-B14F-4D97-AF65-F5344CB8AC3E}">
        <p14:creationId xmlns:p14="http://schemas.microsoft.com/office/powerpoint/2010/main" val="348459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7DD2-461F-1629-3674-B9E9B6E372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4E6AEF-BB3C-31FE-F3C7-DA88E0F342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EE38C-6A6A-E186-628A-70751A282BE1}"/>
              </a:ext>
            </a:extLst>
          </p:cNvPr>
          <p:cNvSpPr>
            <a:spLocks noGrp="1"/>
          </p:cNvSpPr>
          <p:nvPr>
            <p:ph type="dt" sz="half" idx="10"/>
          </p:nvPr>
        </p:nvSpPr>
        <p:spPr/>
        <p:txBody>
          <a:bodyPr/>
          <a:lstStyle/>
          <a:p>
            <a:fld id="{DCCA58CB-9D59-4A89-836A-4EB1B1FFD373}" type="datetimeFigureOut">
              <a:rPr lang="en-US" smtClean="0"/>
              <a:t>11/14/23</a:t>
            </a:fld>
            <a:endParaRPr lang="en-US" dirty="0"/>
          </a:p>
        </p:txBody>
      </p:sp>
      <p:sp>
        <p:nvSpPr>
          <p:cNvPr id="5" name="Footer Placeholder 4">
            <a:extLst>
              <a:ext uri="{FF2B5EF4-FFF2-40B4-BE49-F238E27FC236}">
                <a16:creationId xmlns:a16="http://schemas.microsoft.com/office/drawing/2014/main" id="{934B9DAE-704E-5D8D-B292-DD56D43C0B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760343-A476-0E92-C64F-2225B0970F2D}"/>
              </a:ext>
            </a:extLst>
          </p:cNvPr>
          <p:cNvSpPr>
            <a:spLocks noGrp="1"/>
          </p:cNvSpPr>
          <p:nvPr>
            <p:ph type="sldNum" sz="quarter" idx="12"/>
          </p:nvPr>
        </p:nvSpPr>
        <p:spPr/>
        <p:txBody>
          <a:bodyPr/>
          <a:lstStyle/>
          <a:p>
            <a:fld id="{5CF4AFF3-B0E4-4AFE-80EE-91CAE57B5B69}" type="slidenum">
              <a:rPr lang="en-US" smtClean="0"/>
              <a:t>‹#›</a:t>
            </a:fld>
            <a:endParaRPr lang="en-US" dirty="0"/>
          </a:p>
        </p:txBody>
      </p:sp>
    </p:spTree>
    <p:extLst>
      <p:ext uri="{BB962C8B-B14F-4D97-AF65-F5344CB8AC3E}">
        <p14:creationId xmlns:p14="http://schemas.microsoft.com/office/powerpoint/2010/main" val="58382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2F0033-B146-3F72-5523-C47FF8F02C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2E6BC9-957C-7A7D-AB5B-DC7B541154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FD814-72C0-B2FB-7C79-0F4D7FC6AA08}"/>
              </a:ext>
            </a:extLst>
          </p:cNvPr>
          <p:cNvSpPr>
            <a:spLocks noGrp="1"/>
          </p:cNvSpPr>
          <p:nvPr>
            <p:ph type="dt" sz="half" idx="10"/>
          </p:nvPr>
        </p:nvSpPr>
        <p:spPr/>
        <p:txBody>
          <a:bodyPr/>
          <a:lstStyle/>
          <a:p>
            <a:fld id="{DCCA58CB-9D59-4A89-836A-4EB1B1FFD373}" type="datetimeFigureOut">
              <a:rPr lang="en-US" smtClean="0"/>
              <a:t>11/14/23</a:t>
            </a:fld>
            <a:endParaRPr lang="en-US" dirty="0"/>
          </a:p>
        </p:txBody>
      </p:sp>
      <p:sp>
        <p:nvSpPr>
          <p:cNvPr id="5" name="Footer Placeholder 4">
            <a:extLst>
              <a:ext uri="{FF2B5EF4-FFF2-40B4-BE49-F238E27FC236}">
                <a16:creationId xmlns:a16="http://schemas.microsoft.com/office/drawing/2014/main" id="{E166EBAC-0AFD-8F3F-0499-1252FF31C8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F09D87-F920-EEAE-0F52-7120782994A2}"/>
              </a:ext>
            </a:extLst>
          </p:cNvPr>
          <p:cNvSpPr>
            <a:spLocks noGrp="1"/>
          </p:cNvSpPr>
          <p:nvPr>
            <p:ph type="sldNum" sz="quarter" idx="12"/>
          </p:nvPr>
        </p:nvSpPr>
        <p:spPr/>
        <p:txBody>
          <a:bodyPr/>
          <a:lstStyle/>
          <a:p>
            <a:fld id="{5CF4AFF3-B0E4-4AFE-80EE-91CAE57B5B69}" type="slidenum">
              <a:rPr lang="en-US" smtClean="0"/>
              <a:t>‹#›</a:t>
            </a:fld>
            <a:endParaRPr lang="en-US" dirty="0"/>
          </a:p>
        </p:txBody>
      </p:sp>
    </p:spTree>
    <p:extLst>
      <p:ext uri="{BB962C8B-B14F-4D97-AF65-F5344CB8AC3E}">
        <p14:creationId xmlns:p14="http://schemas.microsoft.com/office/powerpoint/2010/main" val="372672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838A-1B1F-AC96-C6A5-FDC4976799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41632-07DA-EDF1-D35D-C8C1874937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A26F3-8D8A-81AE-4D4E-9AAA087E8BC1}"/>
              </a:ext>
            </a:extLst>
          </p:cNvPr>
          <p:cNvSpPr>
            <a:spLocks noGrp="1"/>
          </p:cNvSpPr>
          <p:nvPr>
            <p:ph type="dt" sz="half" idx="10"/>
          </p:nvPr>
        </p:nvSpPr>
        <p:spPr/>
        <p:txBody>
          <a:bodyPr/>
          <a:lstStyle/>
          <a:p>
            <a:fld id="{DCCA58CB-9D59-4A89-836A-4EB1B1FFD373}" type="datetimeFigureOut">
              <a:rPr lang="en-US" smtClean="0"/>
              <a:t>11/14/23</a:t>
            </a:fld>
            <a:endParaRPr lang="en-US" dirty="0"/>
          </a:p>
        </p:txBody>
      </p:sp>
      <p:sp>
        <p:nvSpPr>
          <p:cNvPr id="5" name="Footer Placeholder 4">
            <a:extLst>
              <a:ext uri="{FF2B5EF4-FFF2-40B4-BE49-F238E27FC236}">
                <a16:creationId xmlns:a16="http://schemas.microsoft.com/office/drawing/2014/main" id="{D9E38783-37AF-135D-1F85-0D167759BB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1B5A8C-4286-FC1D-0F9B-FEAF2D885B30}"/>
              </a:ext>
            </a:extLst>
          </p:cNvPr>
          <p:cNvSpPr>
            <a:spLocks noGrp="1"/>
          </p:cNvSpPr>
          <p:nvPr>
            <p:ph type="sldNum" sz="quarter" idx="12"/>
          </p:nvPr>
        </p:nvSpPr>
        <p:spPr/>
        <p:txBody>
          <a:bodyPr/>
          <a:lstStyle/>
          <a:p>
            <a:fld id="{5CF4AFF3-B0E4-4AFE-80EE-91CAE57B5B69}" type="slidenum">
              <a:rPr lang="en-US" smtClean="0"/>
              <a:t>‹#›</a:t>
            </a:fld>
            <a:endParaRPr lang="en-US" dirty="0"/>
          </a:p>
        </p:txBody>
      </p:sp>
    </p:spTree>
    <p:extLst>
      <p:ext uri="{BB962C8B-B14F-4D97-AF65-F5344CB8AC3E}">
        <p14:creationId xmlns:p14="http://schemas.microsoft.com/office/powerpoint/2010/main" val="3623696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E6FD4-0BA0-DD25-2E03-5F2A6706EF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AF8CAE-A41C-DED6-EE56-6AA10DAB97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BF712-A632-AD0C-E6C7-D9A7A3C5F01B}"/>
              </a:ext>
            </a:extLst>
          </p:cNvPr>
          <p:cNvSpPr>
            <a:spLocks noGrp="1"/>
          </p:cNvSpPr>
          <p:nvPr>
            <p:ph type="dt" sz="half" idx="10"/>
          </p:nvPr>
        </p:nvSpPr>
        <p:spPr/>
        <p:txBody>
          <a:bodyPr/>
          <a:lstStyle/>
          <a:p>
            <a:fld id="{DCCA58CB-9D59-4A89-836A-4EB1B1FFD373}" type="datetimeFigureOut">
              <a:rPr lang="en-US" smtClean="0"/>
              <a:t>11/14/23</a:t>
            </a:fld>
            <a:endParaRPr lang="en-US" dirty="0"/>
          </a:p>
        </p:txBody>
      </p:sp>
      <p:sp>
        <p:nvSpPr>
          <p:cNvPr id="5" name="Footer Placeholder 4">
            <a:extLst>
              <a:ext uri="{FF2B5EF4-FFF2-40B4-BE49-F238E27FC236}">
                <a16:creationId xmlns:a16="http://schemas.microsoft.com/office/drawing/2014/main" id="{FF8145AD-7F06-40AA-2BC5-37FB25C23F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154358-1348-2286-29D2-721EE8012888}"/>
              </a:ext>
            </a:extLst>
          </p:cNvPr>
          <p:cNvSpPr>
            <a:spLocks noGrp="1"/>
          </p:cNvSpPr>
          <p:nvPr>
            <p:ph type="sldNum" sz="quarter" idx="12"/>
          </p:nvPr>
        </p:nvSpPr>
        <p:spPr/>
        <p:txBody>
          <a:bodyPr/>
          <a:lstStyle/>
          <a:p>
            <a:fld id="{5CF4AFF3-B0E4-4AFE-80EE-91CAE57B5B69}" type="slidenum">
              <a:rPr lang="en-US" smtClean="0"/>
              <a:t>‹#›</a:t>
            </a:fld>
            <a:endParaRPr lang="en-US" dirty="0"/>
          </a:p>
        </p:txBody>
      </p:sp>
    </p:spTree>
    <p:extLst>
      <p:ext uri="{BB962C8B-B14F-4D97-AF65-F5344CB8AC3E}">
        <p14:creationId xmlns:p14="http://schemas.microsoft.com/office/powerpoint/2010/main" val="3619137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67C41-0770-2741-AAAD-182F45339F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DDA7BE-1B9D-2E2F-F0DA-50AFC99A0C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8A9888-1B06-DC34-55E2-FF170DC33C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E6A7C1-F343-5E04-253B-C596A480F9B4}"/>
              </a:ext>
            </a:extLst>
          </p:cNvPr>
          <p:cNvSpPr>
            <a:spLocks noGrp="1"/>
          </p:cNvSpPr>
          <p:nvPr>
            <p:ph type="dt" sz="half" idx="10"/>
          </p:nvPr>
        </p:nvSpPr>
        <p:spPr/>
        <p:txBody>
          <a:bodyPr/>
          <a:lstStyle/>
          <a:p>
            <a:fld id="{DCCA58CB-9D59-4A89-836A-4EB1B1FFD373}" type="datetimeFigureOut">
              <a:rPr lang="en-US" smtClean="0"/>
              <a:t>11/14/23</a:t>
            </a:fld>
            <a:endParaRPr lang="en-US" dirty="0"/>
          </a:p>
        </p:txBody>
      </p:sp>
      <p:sp>
        <p:nvSpPr>
          <p:cNvPr id="6" name="Footer Placeholder 5">
            <a:extLst>
              <a:ext uri="{FF2B5EF4-FFF2-40B4-BE49-F238E27FC236}">
                <a16:creationId xmlns:a16="http://schemas.microsoft.com/office/drawing/2014/main" id="{7AB31C33-BF56-DEC3-AEB1-A7CD79B454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B6B233-4385-8D04-E545-16689CD0D1B2}"/>
              </a:ext>
            </a:extLst>
          </p:cNvPr>
          <p:cNvSpPr>
            <a:spLocks noGrp="1"/>
          </p:cNvSpPr>
          <p:nvPr>
            <p:ph type="sldNum" sz="quarter" idx="12"/>
          </p:nvPr>
        </p:nvSpPr>
        <p:spPr/>
        <p:txBody>
          <a:bodyPr/>
          <a:lstStyle/>
          <a:p>
            <a:fld id="{5CF4AFF3-B0E4-4AFE-80EE-91CAE57B5B69}" type="slidenum">
              <a:rPr lang="en-US" smtClean="0"/>
              <a:t>‹#›</a:t>
            </a:fld>
            <a:endParaRPr lang="en-US" dirty="0"/>
          </a:p>
        </p:txBody>
      </p:sp>
    </p:spTree>
    <p:extLst>
      <p:ext uri="{BB962C8B-B14F-4D97-AF65-F5344CB8AC3E}">
        <p14:creationId xmlns:p14="http://schemas.microsoft.com/office/powerpoint/2010/main" val="66087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54954-AC27-63E3-3706-253D16427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9AFEE6-CD0B-1702-E8D6-77C27B8D9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BD39B3-78EC-1131-C732-5E313E4F71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A603A4-1F26-C8B8-0949-7A8EC8B2C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41BEEB-DB05-AE78-74F5-A4DE768AF8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4377F1-EAA4-0CD1-3521-2CD7E39E5150}"/>
              </a:ext>
            </a:extLst>
          </p:cNvPr>
          <p:cNvSpPr>
            <a:spLocks noGrp="1"/>
          </p:cNvSpPr>
          <p:nvPr>
            <p:ph type="dt" sz="half" idx="10"/>
          </p:nvPr>
        </p:nvSpPr>
        <p:spPr/>
        <p:txBody>
          <a:bodyPr/>
          <a:lstStyle/>
          <a:p>
            <a:fld id="{DCCA58CB-9D59-4A89-836A-4EB1B1FFD373}" type="datetimeFigureOut">
              <a:rPr lang="en-US" smtClean="0"/>
              <a:t>11/14/23</a:t>
            </a:fld>
            <a:endParaRPr lang="en-US" dirty="0"/>
          </a:p>
        </p:txBody>
      </p:sp>
      <p:sp>
        <p:nvSpPr>
          <p:cNvPr id="8" name="Footer Placeholder 7">
            <a:extLst>
              <a:ext uri="{FF2B5EF4-FFF2-40B4-BE49-F238E27FC236}">
                <a16:creationId xmlns:a16="http://schemas.microsoft.com/office/drawing/2014/main" id="{F5DD5E2D-6C0B-F5E2-070E-219E504200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B6033B3-6133-B7E7-1010-F9EEEB5B7984}"/>
              </a:ext>
            </a:extLst>
          </p:cNvPr>
          <p:cNvSpPr>
            <a:spLocks noGrp="1"/>
          </p:cNvSpPr>
          <p:nvPr>
            <p:ph type="sldNum" sz="quarter" idx="12"/>
          </p:nvPr>
        </p:nvSpPr>
        <p:spPr/>
        <p:txBody>
          <a:bodyPr/>
          <a:lstStyle/>
          <a:p>
            <a:fld id="{5CF4AFF3-B0E4-4AFE-80EE-91CAE57B5B69}" type="slidenum">
              <a:rPr lang="en-US" smtClean="0"/>
              <a:t>‹#›</a:t>
            </a:fld>
            <a:endParaRPr lang="en-US" dirty="0"/>
          </a:p>
        </p:txBody>
      </p:sp>
    </p:spTree>
    <p:extLst>
      <p:ext uri="{BB962C8B-B14F-4D97-AF65-F5344CB8AC3E}">
        <p14:creationId xmlns:p14="http://schemas.microsoft.com/office/powerpoint/2010/main" val="303413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656AC-6ED0-C037-BC77-8DD27CC996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060119-C36E-7D1B-9F3D-3F9AB46753C8}"/>
              </a:ext>
            </a:extLst>
          </p:cNvPr>
          <p:cNvSpPr>
            <a:spLocks noGrp="1"/>
          </p:cNvSpPr>
          <p:nvPr>
            <p:ph type="dt" sz="half" idx="10"/>
          </p:nvPr>
        </p:nvSpPr>
        <p:spPr/>
        <p:txBody>
          <a:bodyPr/>
          <a:lstStyle/>
          <a:p>
            <a:fld id="{DCCA58CB-9D59-4A89-836A-4EB1B1FFD373}" type="datetimeFigureOut">
              <a:rPr lang="en-US" smtClean="0"/>
              <a:t>11/14/23</a:t>
            </a:fld>
            <a:endParaRPr lang="en-US" dirty="0"/>
          </a:p>
        </p:txBody>
      </p:sp>
      <p:sp>
        <p:nvSpPr>
          <p:cNvPr id="4" name="Footer Placeholder 3">
            <a:extLst>
              <a:ext uri="{FF2B5EF4-FFF2-40B4-BE49-F238E27FC236}">
                <a16:creationId xmlns:a16="http://schemas.microsoft.com/office/drawing/2014/main" id="{A9B59BFF-C455-AF1B-EC96-304A093953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594C3AA-4D6D-C56D-2764-11C65FF756DA}"/>
              </a:ext>
            </a:extLst>
          </p:cNvPr>
          <p:cNvSpPr>
            <a:spLocks noGrp="1"/>
          </p:cNvSpPr>
          <p:nvPr>
            <p:ph type="sldNum" sz="quarter" idx="12"/>
          </p:nvPr>
        </p:nvSpPr>
        <p:spPr/>
        <p:txBody>
          <a:bodyPr/>
          <a:lstStyle/>
          <a:p>
            <a:fld id="{5CF4AFF3-B0E4-4AFE-80EE-91CAE57B5B69}" type="slidenum">
              <a:rPr lang="en-US" smtClean="0"/>
              <a:t>‹#›</a:t>
            </a:fld>
            <a:endParaRPr lang="en-US" dirty="0"/>
          </a:p>
        </p:txBody>
      </p:sp>
    </p:spTree>
    <p:extLst>
      <p:ext uri="{BB962C8B-B14F-4D97-AF65-F5344CB8AC3E}">
        <p14:creationId xmlns:p14="http://schemas.microsoft.com/office/powerpoint/2010/main" val="1236126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342EFF-ABFA-7872-F8AD-3DC73D00D32D}"/>
              </a:ext>
            </a:extLst>
          </p:cNvPr>
          <p:cNvSpPr>
            <a:spLocks noGrp="1"/>
          </p:cNvSpPr>
          <p:nvPr>
            <p:ph type="dt" sz="half" idx="10"/>
          </p:nvPr>
        </p:nvSpPr>
        <p:spPr/>
        <p:txBody>
          <a:bodyPr/>
          <a:lstStyle/>
          <a:p>
            <a:fld id="{DCCA58CB-9D59-4A89-836A-4EB1B1FFD373}" type="datetimeFigureOut">
              <a:rPr lang="en-US" smtClean="0"/>
              <a:t>11/14/23</a:t>
            </a:fld>
            <a:endParaRPr lang="en-US" dirty="0"/>
          </a:p>
        </p:txBody>
      </p:sp>
      <p:sp>
        <p:nvSpPr>
          <p:cNvPr id="3" name="Footer Placeholder 2">
            <a:extLst>
              <a:ext uri="{FF2B5EF4-FFF2-40B4-BE49-F238E27FC236}">
                <a16:creationId xmlns:a16="http://schemas.microsoft.com/office/drawing/2014/main" id="{813923BC-248B-2E18-CAED-96DB9DB6B2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65885FA-5947-A99E-BC2C-38D1F31E73B5}"/>
              </a:ext>
            </a:extLst>
          </p:cNvPr>
          <p:cNvSpPr>
            <a:spLocks noGrp="1"/>
          </p:cNvSpPr>
          <p:nvPr>
            <p:ph type="sldNum" sz="quarter" idx="12"/>
          </p:nvPr>
        </p:nvSpPr>
        <p:spPr/>
        <p:txBody>
          <a:bodyPr/>
          <a:lstStyle/>
          <a:p>
            <a:fld id="{5CF4AFF3-B0E4-4AFE-80EE-91CAE57B5B69}" type="slidenum">
              <a:rPr lang="en-US" smtClean="0"/>
              <a:t>‹#›</a:t>
            </a:fld>
            <a:endParaRPr lang="en-US" dirty="0"/>
          </a:p>
        </p:txBody>
      </p:sp>
    </p:spTree>
    <p:extLst>
      <p:ext uri="{BB962C8B-B14F-4D97-AF65-F5344CB8AC3E}">
        <p14:creationId xmlns:p14="http://schemas.microsoft.com/office/powerpoint/2010/main" val="422880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9D90E-5591-426E-194E-3D607E31AD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79A16C-B291-62BC-D2AD-4DCF8C42C7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A8FB24-0C65-2474-E44A-8F5679A834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84D939-66E4-F630-EB8F-8D4F18DD83B0}"/>
              </a:ext>
            </a:extLst>
          </p:cNvPr>
          <p:cNvSpPr>
            <a:spLocks noGrp="1"/>
          </p:cNvSpPr>
          <p:nvPr>
            <p:ph type="dt" sz="half" idx="10"/>
          </p:nvPr>
        </p:nvSpPr>
        <p:spPr/>
        <p:txBody>
          <a:bodyPr/>
          <a:lstStyle/>
          <a:p>
            <a:fld id="{DCCA58CB-9D59-4A89-836A-4EB1B1FFD373}" type="datetimeFigureOut">
              <a:rPr lang="en-US" smtClean="0"/>
              <a:t>11/14/23</a:t>
            </a:fld>
            <a:endParaRPr lang="en-US" dirty="0"/>
          </a:p>
        </p:txBody>
      </p:sp>
      <p:sp>
        <p:nvSpPr>
          <p:cNvPr id="6" name="Footer Placeholder 5">
            <a:extLst>
              <a:ext uri="{FF2B5EF4-FFF2-40B4-BE49-F238E27FC236}">
                <a16:creationId xmlns:a16="http://schemas.microsoft.com/office/drawing/2014/main" id="{1A4CC6E2-68A5-3A7B-519C-89986B68F3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6D4FDB-EDDB-0901-140C-B1689399A388}"/>
              </a:ext>
            </a:extLst>
          </p:cNvPr>
          <p:cNvSpPr>
            <a:spLocks noGrp="1"/>
          </p:cNvSpPr>
          <p:nvPr>
            <p:ph type="sldNum" sz="quarter" idx="12"/>
          </p:nvPr>
        </p:nvSpPr>
        <p:spPr/>
        <p:txBody>
          <a:bodyPr/>
          <a:lstStyle/>
          <a:p>
            <a:fld id="{5CF4AFF3-B0E4-4AFE-80EE-91CAE57B5B69}" type="slidenum">
              <a:rPr lang="en-US" smtClean="0"/>
              <a:t>‹#›</a:t>
            </a:fld>
            <a:endParaRPr lang="en-US" dirty="0"/>
          </a:p>
        </p:txBody>
      </p:sp>
    </p:spTree>
    <p:extLst>
      <p:ext uri="{BB962C8B-B14F-4D97-AF65-F5344CB8AC3E}">
        <p14:creationId xmlns:p14="http://schemas.microsoft.com/office/powerpoint/2010/main" val="126388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E090-7331-E35F-BC33-B4E523D41B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13EFC6-BF61-84DD-F40B-C6275A269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9672199-C566-7882-8241-6E3E1CFB4F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C99F36-FAA3-F558-DA68-B1595742A210}"/>
              </a:ext>
            </a:extLst>
          </p:cNvPr>
          <p:cNvSpPr>
            <a:spLocks noGrp="1"/>
          </p:cNvSpPr>
          <p:nvPr>
            <p:ph type="dt" sz="half" idx="10"/>
          </p:nvPr>
        </p:nvSpPr>
        <p:spPr/>
        <p:txBody>
          <a:bodyPr/>
          <a:lstStyle/>
          <a:p>
            <a:fld id="{DCCA58CB-9D59-4A89-836A-4EB1B1FFD373}" type="datetimeFigureOut">
              <a:rPr lang="en-US" smtClean="0"/>
              <a:t>11/14/23</a:t>
            </a:fld>
            <a:endParaRPr lang="en-US" dirty="0"/>
          </a:p>
        </p:txBody>
      </p:sp>
      <p:sp>
        <p:nvSpPr>
          <p:cNvPr id="6" name="Footer Placeholder 5">
            <a:extLst>
              <a:ext uri="{FF2B5EF4-FFF2-40B4-BE49-F238E27FC236}">
                <a16:creationId xmlns:a16="http://schemas.microsoft.com/office/drawing/2014/main" id="{82D6519A-48A9-0363-D4D1-A1E9D56946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F1C5EB-B63A-9E64-9BBD-9B19B23022DA}"/>
              </a:ext>
            </a:extLst>
          </p:cNvPr>
          <p:cNvSpPr>
            <a:spLocks noGrp="1"/>
          </p:cNvSpPr>
          <p:nvPr>
            <p:ph type="sldNum" sz="quarter" idx="12"/>
          </p:nvPr>
        </p:nvSpPr>
        <p:spPr/>
        <p:txBody>
          <a:bodyPr/>
          <a:lstStyle/>
          <a:p>
            <a:fld id="{5CF4AFF3-B0E4-4AFE-80EE-91CAE57B5B69}" type="slidenum">
              <a:rPr lang="en-US" smtClean="0"/>
              <a:t>‹#›</a:t>
            </a:fld>
            <a:endParaRPr lang="en-US" dirty="0"/>
          </a:p>
        </p:txBody>
      </p:sp>
    </p:spTree>
    <p:extLst>
      <p:ext uri="{BB962C8B-B14F-4D97-AF65-F5344CB8AC3E}">
        <p14:creationId xmlns:p14="http://schemas.microsoft.com/office/powerpoint/2010/main" val="77561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26BEFF-0A04-4FD3-F7CE-748E09789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0C65B1-62FA-4156-4081-76AB3608D4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9D214-FB23-E8A9-8F58-E2BE334D1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A58CB-9D59-4A89-836A-4EB1B1FFD373}" type="datetimeFigureOut">
              <a:rPr lang="en-US" smtClean="0"/>
              <a:t>11/14/23</a:t>
            </a:fld>
            <a:endParaRPr lang="en-US" dirty="0"/>
          </a:p>
        </p:txBody>
      </p:sp>
      <p:sp>
        <p:nvSpPr>
          <p:cNvPr id="5" name="Footer Placeholder 4">
            <a:extLst>
              <a:ext uri="{FF2B5EF4-FFF2-40B4-BE49-F238E27FC236}">
                <a16:creationId xmlns:a16="http://schemas.microsoft.com/office/drawing/2014/main" id="{E9CE6B43-3976-84E9-62E5-892F07BCD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3F6A488-BEC7-4E38-3D32-E4AAF6B0F7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4AFF3-B0E4-4AFE-80EE-91CAE57B5B69}" type="slidenum">
              <a:rPr lang="en-US" smtClean="0"/>
              <a:t>‹#›</a:t>
            </a:fld>
            <a:endParaRPr lang="en-US" dirty="0"/>
          </a:p>
        </p:txBody>
      </p:sp>
    </p:spTree>
    <p:extLst>
      <p:ext uri="{BB962C8B-B14F-4D97-AF65-F5344CB8AC3E}">
        <p14:creationId xmlns:p14="http://schemas.microsoft.com/office/powerpoint/2010/main" val="199109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hyperlink" Target="https://www.socialworker.com/feature-articles/self-care/national-association-social-workers-nasw-code-of-ethics-2021-self-care/" TargetMode="External"/><Relationship Id="rId3" Type="http://schemas.openxmlformats.org/officeDocument/2006/relationships/hyperlink" Target="https://www.apa.org/monitor/2022/10/mental-health-campus-care" TargetMode="External"/><Relationship Id="rId7" Type="http://schemas.openxmlformats.org/officeDocument/2006/relationships/hyperlink" Target="https://www.verywellmind.com/how-covid-19-has-changed-our-mental-health-world-5094093" TargetMode="External"/><Relationship Id="rId2" Type="http://schemas.openxmlformats.org/officeDocument/2006/relationships/hyperlink" Target="https://www.shrm.org/hr-today/news/all-things-work/pages/covid-19-brought-substance-abuse-to-light.aspx" TargetMode="External"/><Relationship Id="rId1" Type="http://schemas.openxmlformats.org/officeDocument/2006/relationships/slideLayout" Target="../slideLayouts/slideLayout2.xml"/><Relationship Id="rId6" Type="http://schemas.openxmlformats.org/officeDocument/2006/relationships/hyperlink" Target="https://www.cdc.gov/healthequity/features/minority-mental-health/index.html" TargetMode="External"/><Relationship Id="rId5" Type="http://schemas.openxmlformats.org/officeDocument/2006/relationships/hyperlink" Target="https://www.verywellmind.com/the-benefits-of-deep-breathing-5208001" TargetMode="External"/><Relationship Id="rId10" Type="http://schemas.openxmlformats.org/officeDocument/2006/relationships/hyperlink" Target="https://www.verywellmind.com/mental-health-lessons-learned-during-covid-19-5181018" TargetMode="External"/><Relationship Id="rId4" Type="http://schemas.openxmlformats.org/officeDocument/2006/relationships/hyperlink" Target="https://www.psychologicalscience.org/publications/observer/obsonline/mental-health-in-a-global-pandemic.html" TargetMode="External"/><Relationship Id="rId9" Type="http://schemas.openxmlformats.org/officeDocument/2006/relationships/hyperlink" Target="https://healthymindsnetwork.org/publications/"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newportinstitute.com/resources/mental-health/depression-on-college-campuses" TargetMode="External"/><Relationship Id="rId3" Type="http://schemas.openxmlformats.org/officeDocument/2006/relationships/hyperlink" Target="https://www.insidehighered.com/news/student-success/health-wellness/2023/11/07/six-considerations-next-gen-college-student-mental" TargetMode="External"/><Relationship Id="rId7" Type="http://schemas.openxmlformats.org/officeDocument/2006/relationships/hyperlink" Target="https://www.thenationalcouncil.org/our-work/mental-health-first-aid/" TargetMode="External"/><Relationship Id="rId12" Type="http://schemas.openxmlformats.org/officeDocument/2006/relationships/hyperlink" Target="https://www.insidehighered.com/news/2021/08/05/colleges-expand-mental-health-offerings-ahead-fall-semest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dc.gov/emotional-wellbeing/social-connectedness/index.htm" TargetMode="External"/><Relationship Id="rId11" Type="http://schemas.openxmlformats.org/officeDocument/2006/relationships/hyperlink" Target="(1)%20Nurtured%20by%20nature%20-%20Americanhttps:/www.apa.org/monitor/2020/04/nurtured-nature" TargetMode="External"/><Relationship Id="rId5" Type="http://schemas.openxmlformats.org/officeDocument/2006/relationships/hyperlink" Target="https://www.nami.org/Your-Journey/Kids-Teens-and-Young-Adults/Young-Adults/Mental-Health-in-College" TargetMode="External"/><Relationship Id="rId10" Type="http://schemas.openxmlformats.org/officeDocument/2006/relationships/hyperlink" Target="https://socialwork.buffalo.edu/social-research/institutes-centers/institute-on-trauma-and-trauma-informed-care/what-is-trauma-informed-care.html" TargetMode="External"/><Relationship Id="rId4" Type="http://schemas.openxmlformats.org/officeDocument/2006/relationships/hyperlink" Target="https://doi.org/10.17226/26015" TargetMode="External"/><Relationship Id="rId9" Type="http://schemas.openxmlformats.org/officeDocument/2006/relationships/hyperlink" Target="https://journalistsresource.org/education/college-student-mental-health-research-interven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6E5B36-5810-70E9-B37A-521B75ECBD3D}"/>
              </a:ext>
            </a:extLst>
          </p:cNvPr>
          <p:cNvSpPr>
            <a:spLocks noGrp="1"/>
          </p:cNvSpPr>
          <p:nvPr>
            <p:ph type="ctrTitle"/>
          </p:nvPr>
        </p:nvSpPr>
        <p:spPr>
          <a:xfrm>
            <a:off x="838201" y="1105353"/>
            <a:ext cx="5251316" cy="1807305"/>
          </a:xfrm>
        </p:spPr>
        <p:txBody>
          <a:bodyPr vert="horz" lIns="91440" tIns="45720" rIns="91440" bIns="45720" rtlCol="0" anchor="ctr">
            <a:normAutofit/>
          </a:bodyPr>
          <a:lstStyle/>
          <a:p>
            <a:pPr algn="l"/>
            <a:r>
              <a:rPr lang="en-US" sz="4100" dirty="0"/>
              <a:t>What COVID-19 Taught Us about Mental Health </a:t>
            </a:r>
            <a:br>
              <a:rPr lang="en-US" sz="4100" dirty="0"/>
            </a:br>
            <a:endParaRPr lang="en-US" sz="4100" dirty="0"/>
          </a:p>
        </p:txBody>
      </p:sp>
      <p:sp>
        <p:nvSpPr>
          <p:cNvPr id="3" name="Subtitle 2">
            <a:extLst>
              <a:ext uri="{FF2B5EF4-FFF2-40B4-BE49-F238E27FC236}">
                <a16:creationId xmlns:a16="http://schemas.microsoft.com/office/drawing/2014/main" id="{1B7E8B2D-851E-1AC9-9EE0-DD650F67270A}"/>
              </a:ext>
            </a:extLst>
          </p:cNvPr>
          <p:cNvSpPr>
            <a:spLocks noGrp="1"/>
          </p:cNvSpPr>
          <p:nvPr>
            <p:ph type="subTitle" idx="1"/>
          </p:nvPr>
        </p:nvSpPr>
        <p:spPr>
          <a:xfrm>
            <a:off x="838201" y="3428999"/>
            <a:ext cx="4619620" cy="2747963"/>
          </a:xfrm>
        </p:spPr>
        <p:txBody>
          <a:bodyPr vert="horz" lIns="91440" tIns="45720" rIns="91440" bIns="45720" rtlCol="0">
            <a:normAutofit/>
          </a:bodyPr>
          <a:lstStyle/>
          <a:p>
            <a:pPr algn="l"/>
            <a:r>
              <a:rPr lang="en-US" sz="2800" dirty="0"/>
              <a:t>Dr. Mary E. Daly, LMSW, RN</a:t>
            </a:r>
          </a:p>
          <a:p>
            <a:pPr algn="l"/>
            <a:r>
              <a:rPr lang="en-US" sz="2800" dirty="0"/>
              <a:t>Associate Professor  (Retired)</a:t>
            </a:r>
          </a:p>
          <a:p>
            <a:pPr algn="l"/>
            <a:r>
              <a:rPr lang="en-US" sz="2800" dirty="0"/>
              <a:t>Phi Alpha National Honor Society Board Member</a:t>
            </a:r>
          </a:p>
          <a:p>
            <a:pPr algn="l"/>
            <a:r>
              <a:rPr lang="en-US" sz="2800" dirty="0"/>
              <a:t>November 14, 2023</a:t>
            </a:r>
          </a:p>
          <a:p>
            <a:pPr algn="l"/>
            <a:endParaRPr lang="en-US" sz="2000" dirty="0"/>
          </a:p>
        </p:txBody>
      </p:sp>
      <p:pic>
        <p:nvPicPr>
          <p:cNvPr id="5" name="Picture 4">
            <a:extLst>
              <a:ext uri="{FF2B5EF4-FFF2-40B4-BE49-F238E27FC236}">
                <a16:creationId xmlns:a16="http://schemas.microsoft.com/office/drawing/2014/main" id="{C5C0B5BE-CF0D-0D48-4B2E-AA0CCED1CF90}"/>
              </a:ext>
            </a:extLst>
          </p:cNvPr>
          <p:cNvPicPr>
            <a:picLocks noChangeAspect="1"/>
          </p:cNvPicPr>
          <p:nvPr/>
        </p:nvPicPr>
        <p:blipFill rotWithShape="1">
          <a:blip r:embed="rId2"/>
          <a:srcRect l="20788" r="1791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44334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AA6E988-354A-31EC-0E46-A17E17E7215C}"/>
              </a:ext>
            </a:extLst>
          </p:cNvPr>
          <p:cNvSpPr>
            <a:spLocks noGrp="1"/>
          </p:cNvSpPr>
          <p:nvPr>
            <p:ph type="title"/>
          </p:nvPr>
        </p:nvSpPr>
        <p:spPr>
          <a:xfrm>
            <a:off x="838200" y="401221"/>
            <a:ext cx="10515600" cy="1348065"/>
          </a:xfrm>
        </p:spPr>
        <p:txBody>
          <a:bodyPr>
            <a:normAutofit/>
          </a:bodyPr>
          <a:lstStyle/>
          <a:p>
            <a:r>
              <a:rPr lang="en-US" sz="4200" dirty="0">
                <a:solidFill>
                  <a:srgbClr val="FFFFFF"/>
                </a:solidFill>
              </a:rPr>
              <a:t>College Student Mental Health Post-Pandemic</a:t>
            </a:r>
          </a:p>
        </p:txBody>
      </p:sp>
      <p:sp>
        <p:nvSpPr>
          <p:cNvPr id="3" name="Content Placeholder 2">
            <a:extLst>
              <a:ext uri="{FF2B5EF4-FFF2-40B4-BE49-F238E27FC236}">
                <a16:creationId xmlns:a16="http://schemas.microsoft.com/office/drawing/2014/main" id="{6CB121BB-6B83-32BD-6EDE-0AC23199ED4B}"/>
              </a:ext>
            </a:extLst>
          </p:cNvPr>
          <p:cNvSpPr>
            <a:spLocks noGrp="1"/>
          </p:cNvSpPr>
          <p:nvPr>
            <p:ph idx="1"/>
          </p:nvPr>
        </p:nvSpPr>
        <p:spPr>
          <a:xfrm>
            <a:off x="838200" y="2347414"/>
            <a:ext cx="10515600" cy="4205786"/>
          </a:xfrm>
        </p:spPr>
        <p:txBody>
          <a:bodyPr>
            <a:normAutofit lnSpcReduction="10000"/>
          </a:bodyPr>
          <a:lstStyle/>
          <a:p>
            <a:r>
              <a:rPr lang="en-US" sz="3000" dirty="0"/>
              <a:t>College students are experiencing all-time high rates of depression, anxiety and suicidality, according to the 2022-2023 Healthy Minds survey </a:t>
            </a:r>
            <a:r>
              <a:rPr lang="en-US" sz="1200" dirty="0"/>
              <a:t>(8)</a:t>
            </a:r>
            <a:r>
              <a:rPr lang="en-US" sz="3000" dirty="0"/>
              <a:t>.</a:t>
            </a:r>
          </a:p>
          <a:p>
            <a:r>
              <a:rPr lang="en-US" sz="3000" dirty="0"/>
              <a:t>49% of college students have symptoms of anxiety of anxiety disorder; 14% seriously considered committing suicide during the past year </a:t>
            </a:r>
            <a:r>
              <a:rPr lang="en-US" sz="1200" dirty="0"/>
              <a:t>(12,15).</a:t>
            </a:r>
          </a:p>
          <a:p>
            <a:r>
              <a:rPr lang="en-US" sz="3000" dirty="0"/>
              <a:t>U.S. Surgeon General Vivek Murthy called attention to the number of youth attempting suicide, noting the COVID-19 pandemic has “exacerbated the unprecedented stresses young people already faced” </a:t>
            </a:r>
            <a:r>
              <a:rPr lang="en-US" sz="1200" dirty="0"/>
              <a:t>(10,11).</a:t>
            </a:r>
          </a:p>
          <a:p>
            <a:pPr marL="0" indent="0">
              <a:buNone/>
            </a:pPr>
            <a:endParaRPr lang="en-US" sz="3000" dirty="0"/>
          </a:p>
          <a:p>
            <a:pPr marL="0" indent="0">
              <a:buNone/>
            </a:pPr>
            <a:endParaRPr lang="en-US" sz="2200" dirty="0"/>
          </a:p>
        </p:txBody>
      </p:sp>
    </p:spTree>
    <p:extLst>
      <p:ext uri="{BB962C8B-B14F-4D97-AF65-F5344CB8AC3E}">
        <p14:creationId xmlns:p14="http://schemas.microsoft.com/office/powerpoint/2010/main" val="192301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F236BF-C29D-44BD-5A61-738545EE23A6}"/>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dirty="0"/>
              <a:t>College Counseling Centers Overload</a:t>
            </a:r>
          </a:p>
        </p:txBody>
      </p:sp>
      <p:pic>
        <p:nvPicPr>
          <p:cNvPr id="7" name="Content Placeholder 6">
            <a:extLst>
              <a:ext uri="{FF2B5EF4-FFF2-40B4-BE49-F238E27FC236}">
                <a16:creationId xmlns:a16="http://schemas.microsoft.com/office/drawing/2014/main" id="{B9950DE1-AE6B-15C6-D5B8-69D6D1BFA6C3}"/>
              </a:ext>
            </a:extLst>
          </p:cNvPr>
          <p:cNvPicPr>
            <a:picLocks noGrp="1" noChangeAspect="1"/>
          </p:cNvPicPr>
          <p:nvPr>
            <p:ph sz="half" idx="2"/>
          </p:nvPr>
        </p:nvPicPr>
        <p:blipFill rotWithShape="1">
          <a:blip r:embed="rId2"/>
          <a:srcRect l="3262" r="7995"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7F3C4C0-1A89-F178-8015-18421832AF51}"/>
              </a:ext>
            </a:extLst>
          </p:cNvPr>
          <p:cNvSpPr>
            <a:spLocks noGrp="1"/>
          </p:cNvSpPr>
          <p:nvPr>
            <p:ph sz="half" idx="1"/>
          </p:nvPr>
        </p:nvSpPr>
        <p:spPr>
          <a:xfrm>
            <a:off x="5889171" y="1959429"/>
            <a:ext cx="5932715" cy="4533446"/>
          </a:xfrm>
        </p:spPr>
        <p:txBody>
          <a:bodyPr vert="horz" lIns="91440" tIns="45720" rIns="91440" bIns="45720" rtlCol="0">
            <a:normAutofit/>
          </a:bodyPr>
          <a:lstStyle/>
          <a:p>
            <a:r>
              <a:rPr lang="en-US" sz="2400" dirty="0"/>
              <a:t>College &amp; Universities are struggling to meet Mental Health (MH) needs.</a:t>
            </a:r>
          </a:p>
          <a:p>
            <a:r>
              <a:rPr lang="en-US" sz="2400" dirty="0"/>
              <a:t>Services have been expanded &amp; counselors hired but staffing falls short of meeting needs </a:t>
            </a:r>
            <a:r>
              <a:rPr lang="en-US" sz="1200" dirty="0"/>
              <a:t>(9,10).</a:t>
            </a:r>
          </a:p>
          <a:p>
            <a:r>
              <a:rPr lang="en-US" sz="2400" dirty="0"/>
              <a:t>Students with mental health diagnoses were already at risk of dropping out before the pandemic.</a:t>
            </a:r>
          </a:p>
          <a:p>
            <a:r>
              <a:rPr lang="en-US" sz="2400" dirty="0"/>
              <a:t>64% of young adults no longer in college withdrew due to mental health </a:t>
            </a:r>
            <a:r>
              <a:rPr lang="en-US" sz="1200" dirty="0"/>
              <a:t>(2)</a:t>
            </a:r>
            <a:r>
              <a:rPr lang="en-US" sz="2400" dirty="0"/>
              <a:t>.</a:t>
            </a:r>
          </a:p>
        </p:txBody>
      </p:sp>
    </p:spTree>
    <p:extLst>
      <p:ext uri="{BB962C8B-B14F-4D97-AF65-F5344CB8AC3E}">
        <p14:creationId xmlns:p14="http://schemas.microsoft.com/office/powerpoint/2010/main" val="170983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 name="Picture 56" descr="Close-up of folded paper&#10;&#10;Description automatically generated">
            <a:extLst>
              <a:ext uri="{FF2B5EF4-FFF2-40B4-BE49-F238E27FC236}">
                <a16:creationId xmlns:a16="http://schemas.microsoft.com/office/drawing/2014/main" id="{C567A9A2-5EDE-F0B8-1FAB-CACE392BB2D0}"/>
              </a:ext>
            </a:extLst>
          </p:cNvPr>
          <p:cNvPicPr>
            <a:picLocks noChangeAspect="1"/>
          </p:cNvPicPr>
          <p:nvPr/>
        </p:nvPicPr>
        <p:blipFill rotWithShape="1">
          <a:blip r:embed="rId3">
            <a:duotone>
              <a:schemeClr val="bg2">
                <a:shade val="45000"/>
                <a:satMod val="135000"/>
              </a:schemeClr>
              <a:prstClr val="white"/>
            </a:duotone>
          </a:blip>
          <a:srcRect t="5552" b="10178"/>
          <a:stretch/>
        </p:blipFill>
        <p:spPr>
          <a:xfrm>
            <a:off x="20" y="10"/>
            <a:ext cx="12191980" cy="6857990"/>
          </a:xfrm>
          <a:prstGeom prst="rect">
            <a:avLst/>
          </a:prstGeom>
        </p:spPr>
      </p:pic>
      <p:sp>
        <p:nvSpPr>
          <p:cNvPr id="61" name="Rectangle 6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187334-A16F-F365-95ED-4BCDADD46BB9}"/>
              </a:ext>
            </a:extLst>
          </p:cNvPr>
          <p:cNvSpPr>
            <a:spLocks noGrp="1"/>
          </p:cNvSpPr>
          <p:nvPr>
            <p:ph type="title"/>
          </p:nvPr>
        </p:nvSpPr>
        <p:spPr>
          <a:xfrm>
            <a:off x="838200" y="365125"/>
            <a:ext cx="10515600" cy="779463"/>
          </a:xfrm>
        </p:spPr>
        <p:txBody>
          <a:bodyPr>
            <a:normAutofit/>
          </a:bodyPr>
          <a:lstStyle/>
          <a:p>
            <a:r>
              <a:rPr lang="en-US" dirty="0"/>
              <a:t>Comprehensive Mental Health Strategies </a:t>
            </a:r>
          </a:p>
        </p:txBody>
      </p:sp>
      <p:graphicFrame>
        <p:nvGraphicFramePr>
          <p:cNvPr id="56" name="Content Placeholder 2">
            <a:extLst>
              <a:ext uri="{FF2B5EF4-FFF2-40B4-BE49-F238E27FC236}">
                <a16:creationId xmlns:a16="http://schemas.microsoft.com/office/drawing/2014/main" id="{6EB5994A-BDAD-FD05-72B0-9D7EF47160C9}"/>
              </a:ext>
            </a:extLst>
          </p:cNvPr>
          <p:cNvGraphicFramePr/>
          <p:nvPr>
            <p:extLst>
              <p:ext uri="{D42A27DB-BD31-4B8C-83A1-F6EECF244321}">
                <p14:modId xmlns:p14="http://schemas.microsoft.com/office/powerpoint/2010/main" val="3816203097"/>
              </p:ext>
            </p:extLst>
          </p:nvPr>
        </p:nvGraphicFramePr>
        <p:xfrm>
          <a:off x="838200" y="1592826"/>
          <a:ext cx="10515600" cy="45841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921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7DD2-C3BA-E215-D724-98D0E037A4F6}"/>
              </a:ext>
            </a:extLst>
          </p:cNvPr>
          <p:cNvSpPr>
            <a:spLocks noGrp="1"/>
          </p:cNvSpPr>
          <p:nvPr>
            <p:ph type="title"/>
          </p:nvPr>
        </p:nvSpPr>
        <p:spPr/>
        <p:txBody>
          <a:bodyPr/>
          <a:lstStyle/>
          <a:p>
            <a:r>
              <a:rPr lang="en-US" dirty="0"/>
              <a:t>Newer Approaches to College Mental Health</a:t>
            </a:r>
          </a:p>
        </p:txBody>
      </p:sp>
      <p:sp>
        <p:nvSpPr>
          <p:cNvPr id="11" name="Text Placeholder 10">
            <a:extLst>
              <a:ext uri="{FF2B5EF4-FFF2-40B4-BE49-F238E27FC236}">
                <a16:creationId xmlns:a16="http://schemas.microsoft.com/office/drawing/2014/main" id="{BF63AB74-4CA8-6ECE-5222-BED02C242A14}"/>
              </a:ext>
            </a:extLst>
          </p:cNvPr>
          <p:cNvSpPr>
            <a:spLocks noGrp="1"/>
          </p:cNvSpPr>
          <p:nvPr>
            <p:ph type="body" idx="1"/>
          </p:nvPr>
        </p:nvSpPr>
        <p:spPr/>
        <p:txBody>
          <a:bodyPr>
            <a:normAutofit/>
          </a:bodyPr>
          <a:lstStyle/>
          <a:p>
            <a:r>
              <a:rPr lang="en-US" sz="3200" dirty="0"/>
              <a:t>Trauma-informed </a:t>
            </a:r>
          </a:p>
        </p:txBody>
      </p:sp>
      <p:sp>
        <p:nvSpPr>
          <p:cNvPr id="3" name="Content Placeholder 2">
            <a:extLst>
              <a:ext uri="{FF2B5EF4-FFF2-40B4-BE49-F238E27FC236}">
                <a16:creationId xmlns:a16="http://schemas.microsoft.com/office/drawing/2014/main" id="{DF994E85-4519-EAD3-7CF2-706AE73DBD57}"/>
              </a:ext>
            </a:extLst>
          </p:cNvPr>
          <p:cNvSpPr>
            <a:spLocks noGrp="1"/>
          </p:cNvSpPr>
          <p:nvPr>
            <p:ph sz="half" idx="2"/>
          </p:nvPr>
        </p:nvSpPr>
        <p:spPr/>
        <p:txBody>
          <a:bodyPr>
            <a:normAutofit/>
          </a:bodyPr>
          <a:lstStyle/>
          <a:p>
            <a:pPr marL="0" indent="0">
              <a:buNone/>
            </a:pPr>
            <a:r>
              <a:rPr lang="en-US" dirty="0"/>
              <a:t>Students are more likely to have encountered trauma prior to college OR experienced collective trauma during the COVID-19 pandemic. Behavioral symptoms are a result of coping with past adverse experiences.</a:t>
            </a:r>
          </a:p>
          <a:p>
            <a:pPr marL="514350" indent="-514350">
              <a:buAutoNum type="arabicPeriod"/>
            </a:pPr>
            <a:endParaRPr lang="en-US" dirty="0"/>
          </a:p>
        </p:txBody>
      </p:sp>
      <p:sp>
        <p:nvSpPr>
          <p:cNvPr id="12" name="Text Placeholder 11">
            <a:extLst>
              <a:ext uri="{FF2B5EF4-FFF2-40B4-BE49-F238E27FC236}">
                <a16:creationId xmlns:a16="http://schemas.microsoft.com/office/drawing/2014/main" id="{7CFF85F5-21CE-B005-BBBD-92F8F08BA584}"/>
              </a:ext>
            </a:extLst>
          </p:cNvPr>
          <p:cNvSpPr>
            <a:spLocks noGrp="1"/>
          </p:cNvSpPr>
          <p:nvPr>
            <p:ph type="body" sz="quarter" idx="3"/>
          </p:nvPr>
        </p:nvSpPr>
        <p:spPr/>
        <p:txBody>
          <a:bodyPr>
            <a:noAutofit/>
          </a:bodyPr>
          <a:lstStyle/>
          <a:p>
            <a:r>
              <a:rPr lang="en-US" sz="3200" dirty="0"/>
              <a:t>Public Health-Informed </a:t>
            </a:r>
          </a:p>
        </p:txBody>
      </p:sp>
      <p:sp>
        <p:nvSpPr>
          <p:cNvPr id="8" name="Content Placeholder 7">
            <a:extLst>
              <a:ext uri="{FF2B5EF4-FFF2-40B4-BE49-F238E27FC236}">
                <a16:creationId xmlns:a16="http://schemas.microsoft.com/office/drawing/2014/main" id="{D4906E95-8FEC-A1AA-C5DE-A841222F3334}"/>
              </a:ext>
            </a:extLst>
          </p:cNvPr>
          <p:cNvSpPr>
            <a:spLocks noGrp="1"/>
          </p:cNvSpPr>
          <p:nvPr>
            <p:ph sz="quarter" idx="4"/>
          </p:nvPr>
        </p:nvSpPr>
        <p:spPr/>
        <p:txBody>
          <a:bodyPr/>
          <a:lstStyle/>
          <a:p>
            <a:r>
              <a:rPr lang="en-US" dirty="0"/>
              <a:t>Focuses on mental health promotion and risk reduction.</a:t>
            </a:r>
          </a:p>
          <a:p>
            <a:pPr marL="0" indent="0">
              <a:buNone/>
            </a:pPr>
            <a:endParaRPr lang="en-US" dirty="0"/>
          </a:p>
        </p:txBody>
      </p:sp>
      <p:pic>
        <p:nvPicPr>
          <p:cNvPr id="14" name="Picture 13" descr="A purple and blue hands with text&#10;&#10;Description automatically generated">
            <a:extLst>
              <a:ext uri="{FF2B5EF4-FFF2-40B4-BE49-F238E27FC236}">
                <a16:creationId xmlns:a16="http://schemas.microsoft.com/office/drawing/2014/main" id="{B5F7ADC1-D18F-5677-D955-E79E60EFA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1323" y="3429000"/>
            <a:ext cx="2143125" cy="2143125"/>
          </a:xfrm>
          <a:prstGeom prst="rect">
            <a:avLst/>
          </a:prstGeom>
        </p:spPr>
      </p:pic>
      <p:sp>
        <p:nvSpPr>
          <p:cNvPr id="4" name="TextBox 3">
            <a:extLst>
              <a:ext uri="{FF2B5EF4-FFF2-40B4-BE49-F238E27FC236}">
                <a16:creationId xmlns:a16="http://schemas.microsoft.com/office/drawing/2014/main" id="{F9141AEC-2608-9C97-9C21-9D89755607EF}"/>
              </a:ext>
            </a:extLst>
          </p:cNvPr>
          <p:cNvSpPr txBox="1"/>
          <p:nvPr/>
        </p:nvSpPr>
        <p:spPr>
          <a:xfrm>
            <a:off x="10138136" y="6215876"/>
            <a:ext cx="1021433" cy="276999"/>
          </a:xfrm>
          <a:prstGeom prst="rect">
            <a:avLst/>
          </a:prstGeom>
          <a:noFill/>
        </p:spPr>
        <p:txBody>
          <a:bodyPr wrap="none" rtlCol="0">
            <a:spAutoFit/>
          </a:bodyPr>
          <a:lstStyle/>
          <a:p>
            <a:pPr algn="r"/>
            <a:r>
              <a:rPr lang="en-US" sz="1200" kern="1200" dirty="0">
                <a:solidFill>
                  <a:schemeClr val="tx1"/>
                </a:solidFill>
                <a:latin typeface="+mn-lt"/>
                <a:ea typeface="+mn-ea"/>
                <a:cs typeface="+mn-cs"/>
              </a:rPr>
              <a:t>(10,11,16,17)</a:t>
            </a:r>
          </a:p>
        </p:txBody>
      </p:sp>
    </p:spTree>
    <p:extLst>
      <p:ext uri="{BB962C8B-B14F-4D97-AF65-F5344CB8AC3E}">
        <p14:creationId xmlns:p14="http://schemas.microsoft.com/office/powerpoint/2010/main" val="260387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1" name="Rectangle 40">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0AC007-67E3-5CBA-0906-F7BAB3332C5A}"/>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Trauma- Informed Care</a:t>
            </a:r>
          </a:p>
        </p:txBody>
      </p:sp>
      <p:sp>
        <p:nvSpPr>
          <p:cNvPr id="43" name="Rectangle: Rounded Corners 42">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5" name="Content Placeholder 4" descr="A diagram of a diagram&#10;&#10;Description automatically generated">
            <a:extLst>
              <a:ext uri="{FF2B5EF4-FFF2-40B4-BE49-F238E27FC236}">
                <a16:creationId xmlns:a16="http://schemas.microsoft.com/office/drawing/2014/main" id="{1C3F599C-D721-073F-71DD-3570D86F2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110" y="1986447"/>
            <a:ext cx="7516535" cy="4096512"/>
          </a:xfrm>
          <a:prstGeom prst="rect">
            <a:avLst/>
          </a:prstGeom>
        </p:spPr>
      </p:pic>
      <p:sp>
        <p:nvSpPr>
          <p:cNvPr id="7" name="Footer Placeholder 6">
            <a:extLst>
              <a:ext uri="{FF2B5EF4-FFF2-40B4-BE49-F238E27FC236}">
                <a16:creationId xmlns:a16="http://schemas.microsoft.com/office/drawing/2014/main" id="{0EDB25B5-30A3-F6D9-2771-A83A88E2A69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100" kern="1200" dirty="0">
                <a:solidFill>
                  <a:schemeClr val="tx1">
                    <a:lumMod val="50000"/>
                    <a:lumOff val="50000"/>
                  </a:schemeClr>
                </a:solidFill>
                <a:latin typeface="+mn-lt"/>
                <a:ea typeface="+mn-ea"/>
                <a:cs typeface="+mn-cs"/>
              </a:rPr>
              <a:t>Chart by the Institute on Trauma &amp; Trauma Informed Care (2015)</a:t>
            </a:r>
          </a:p>
        </p:txBody>
      </p:sp>
    </p:spTree>
    <p:extLst>
      <p:ext uri="{BB962C8B-B14F-4D97-AF65-F5344CB8AC3E}">
        <p14:creationId xmlns:p14="http://schemas.microsoft.com/office/powerpoint/2010/main" val="209645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c 3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DAD7FB-6210-30C9-74BE-C13DE5B2C13C}"/>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Public Health-informed Approach</a:t>
            </a:r>
            <a:br>
              <a:rPr lang="en-US" dirty="0">
                <a:solidFill>
                  <a:srgbClr val="FFFFFF"/>
                </a:solidFill>
              </a:rPr>
            </a:br>
            <a:endParaRPr lang="en-US" dirty="0">
              <a:solidFill>
                <a:srgbClr val="FFFFFF"/>
              </a:solidFill>
            </a:endParaRPr>
          </a:p>
        </p:txBody>
      </p:sp>
      <p:sp>
        <p:nvSpPr>
          <p:cNvPr id="34" name="Rectangle: Rounded Corners 33">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0BF88F36-FD23-EA06-1DB4-EDA104D9BC26}"/>
              </a:ext>
            </a:extLst>
          </p:cNvPr>
          <p:cNvGraphicFramePr>
            <a:graphicFrameLocks noGrp="1"/>
          </p:cNvGraphicFramePr>
          <p:nvPr>
            <p:ph idx="1"/>
            <p:extLst>
              <p:ext uri="{D42A27DB-BD31-4B8C-83A1-F6EECF244321}">
                <p14:modId xmlns:p14="http://schemas.microsoft.com/office/powerpoint/2010/main" val="1083324827"/>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502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35B96B-1305-EB80-7DDB-CFA9E25C2BD6}"/>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Creative Approaches to Student MH Support</a:t>
            </a:r>
            <a:br>
              <a:rPr lang="en-US" dirty="0">
                <a:solidFill>
                  <a:srgbClr val="FFFFFF"/>
                </a:solidFill>
              </a:rPr>
            </a:b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D8103E9-7E43-2E51-0652-E0D4C28DAEB0}"/>
              </a:ext>
            </a:extLst>
          </p:cNvPr>
          <p:cNvSpPr>
            <a:spLocks noGrp="1"/>
          </p:cNvSpPr>
          <p:nvPr>
            <p:ph idx="1"/>
          </p:nvPr>
        </p:nvSpPr>
        <p:spPr>
          <a:xfrm>
            <a:off x="4447308" y="591344"/>
            <a:ext cx="6906491" cy="5585619"/>
          </a:xfrm>
        </p:spPr>
        <p:txBody>
          <a:bodyPr anchor="ctr">
            <a:normAutofit/>
          </a:bodyPr>
          <a:lstStyle/>
          <a:p>
            <a:pPr lvl="1"/>
            <a:r>
              <a:rPr lang="en-US" dirty="0"/>
              <a:t>Group support groups promote social connections</a:t>
            </a:r>
          </a:p>
          <a:p>
            <a:pPr lvl="1"/>
            <a:r>
              <a:rPr lang="en-US" dirty="0"/>
              <a:t>Counselor  “let’s chat” sessions – increase accessibility</a:t>
            </a:r>
          </a:p>
          <a:p>
            <a:pPr lvl="1"/>
            <a:r>
              <a:rPr lang="en-US" dirty="0"/>
              <a:t>Peer Support Groups – National Alliance for Mental Illness (NAMI) groups</a:t>
            </a:r>
          </a:p>
          <a:p>
            <a:pPr lvl="1"/>
            <a:r>
              <a:rPr lang="en-US" dirty="0"/>
              <a:t>Peer Counseling – provide training in counseling &amp; crisis intervention </a:t>
            </a:r>
            <a:r>
              <a:rPr lang="en-US" sz="1200" dirty="0"/>
              <a:t>(10,11,16)</a:t>
            </a:r>
          </a:p>
        </p:txBody>
      </p:sp>
    </p:spTree>
    <p:extLst>
      <p:ext uri="{BB962C8B-B14F-4D97-AF65-F5344CB8AC3E}">
        <p14:creationId xmlns:p14="http://schemas.microsoft.com/office/powerpoint/2010/main" val="1192105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816FD1-2944-B165-9AC4-342402E35206}"/>
              </a:ext>
            </a:extLst>
          </p:cNvPr>
          <p:cNvSpPr>
            <a:spLocks noGrp="1"/>
          </p:cNvSpPr>
          <p:nvPr>
            <p:ph type="title"/>
          </p:nvPr>
        </p:nvSpPr>
        <p:spPr>
          <a:xfrm>
            <a:off x="1188069" y="381935"/>
            <a:ext cx="9356106" cy="1200329"/>
          </a:xfrm>
        </p:spPr>
        <p:txBody>
          <a:bodyPr anchor="t">
            <a:normAutofit/>
          </a:bodyPr>
          <a:lstStyle/>
          <a:p>
            <a:r>
              <a:rPr lang="en-US" sz="5600" dirty="0"/>
              <a:t>Nurture a Culture of Wellness</a:t>
            </a:r>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4148493-E80F-BCAF-6593-B6C27131B264}"/>
              </a:ext>
            </a:extLst>
          </p:cNvPr>
          <p:cNvGraphicFramePr>
            <a:graphicFrameLocks noGrp="1"/>
          </p:cNvGraphicFramePr>
          <p:nvPr>
            <p:ph idx="1"/>
            <p:extLst>
              <p:ext uri="{D42A27DB-BD31-4B8C-83A1-F6EECF244321}">
                <p14:modId xmlns:p14="http://schemas.microsoft.com/office/powerpoint/2010/main" val="494435109"/>
              </p:ext>
            </p:extLst>
          </p:nvPr>
        </p:nvGraphicFramePr>
        <p:xfrm>
          <a:off x="1177182" y="1472473"/>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65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CCC76-A069-C891-F5D3-8D3635B826B3}"/>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t>Advocate for College Mental Health Policy</a:t>
            </a:r>
          </a:p>
        </p:txBody>
      </p:sp>
      <p:pic>
        <p:nvPicPr>
          <p:cNvPr id="6" name="Picture 5" descr="Women raising hands">
            <a:extLst>
              <a:ext uri="{FF2B5EF4-FFF2-40B4-BE49-F238E27FC236}">
                <a16:creationId xmlns:a16="http://schemas.microsoft.com/office/drawing/2014/main" id="{6E943661-A11E-C52B-56B2-F369ACE720FA}"/>
              </a:ext>
            </a:extLst>
          </p:cNvPr>
          <p:cNvPicPr>
            <a:picLocks noChangeAspect="1"/>
          </p:cNvPicPr>
          <p:nvPr/>
        </p:nvPicPr>
        <p:blipFill rotWithShape="1">
          <a:blip r:embed="rId2">
            <a:extLst>
              <a:ext uri="{28A0092B-C50C-407E-A947-70E740481C1C}">
                <a14:useLocalDpi xmlns:a14="http://schemas.microsoft.com/office/drawing/2010/main" val="0"/>
              </a:ext>
            </a:extLst>
          </a:blip>
          <a:srcRect t="49955" b="445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3">
            <a:extLst>
              <a:ext uri="{FF2B5EF4-FFF2-40B4-BE49-F238E27FC236}">
                <a16:creationId xmlns:a16="http://schemas.microsoft.com/office/drawing/2014/main" id="{241441DA-7772-0DBF-22E8-0025BB8A9249}"/>
              </a:ext>
            </a:extLst>
          </p:cNvPr>
          <p:cNvSpPr>
            <a:spLocks/>
          </p:cNvSpPr>
          <p:nvPr/>
        </p:nvSpPr>
        <p:spPr>
          <a:xfrm>
            <a:off x="4223982" y="3752850"/>
            <a:ext cx="7485413" cy="2452687"/>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dirty="0"/>
              <a:t>Promote less cumbersome leave of absence policies.</a:t>
            </a:r>
          </a:p>
          <a:p>
            <a:pPr marL="457200" indent="-228600">
              <a:lnSpc>
                <a:spcPct val="90000"/>
              </a:lnSpc>
              <a:spcAft>
                <a:spcPts val="600"/>
              </a:spcAft>
              <a:buFont typeface="Arial" panose="020B0604020202020204" pitchFamily="34" charset="0"/>
              <a:buChar char="•"/>
            </a:pPr>
            <a:r>
              <a:rPr lang="en-US" dirty="0"/>
              <a:t>Streamline student’s return to academic program and studies.</a:t>
            </a:r>
          </a:p>
          <a:p>
            <a:pPr marL="457200" indent="-228600">
              <a:lnSpc>
                <a:spcPct val="90000"/>
              </a:lnSpc>
              <a:spcAft>
                <a:spcPts val="600"/>
              </a:spcAft>
              <a:buFont typeface="Arial" panose="020B0604020202020204" pitchFamily="34" charset="0"/>
              <a:buChar char="•"/>
            </a:pPr>
            <a:r>
              <a:rPr lang="en-US" dirty="0"/>
              <a:t>Create student-led advocacy groups to fight for mental health resources.</a:t>
            </a:r>
          </a:p>
          <a:p>
            <a:pPr marL="457200" indent="-228600">
              <a:lnSpc>
                <a:spcPct val="90000"/>
              </a:lnSpc>
              <a:spcAft>
                <a:spcPts val="600"/>
              </a:spcAft>
              <a:buFont typeface="Arial" panose="020B0604020202020204" pitchFamily="34" charset="0"/>
              <a:buChar char="•"/>
            </a:pPr>
            <a:r>
              <a:rPr lang="en-US" dirty="0"/>
              <a:t>Morehouse College joined with other HBCUs to lobby federal officials for funding </a:t>
            </a:r>
            <a:r>
              <a:rPr lang="en-US" sz="1200" dirty="0"/>
              <a:t>(2,11).</a:t>
            </a:r>
          </a:p>
        </p:txBody>
      </p:sp>
    </p:spTree>
    <p:extLst>
      <p:ext uri="{BB962C8B-B14F-4D97-AF65-F5344CB8AC3E}">
        <p14:creationId xmlns:p14="http://schemas.microsoft.com/office/powerpoint/2010/main" val="71278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2308E5-0D2B-9B19-DAF4-CDBA1DF14E7D}"/>
              </a:ext>
            </a:extLst>
          </p:cNvPr>
          <p:cNvSpPr>
            <a:spLocks noGrp="1"/>
          </p:cNvSpPr>
          <p:nvPr>
            <p:ph type="title"/>
          </p:nvPr>
        </p:nvSpPr>
        <p:spPr>
          <a:xfrm>
            <a:off x="272143" y="365126"/>
            <a:ext cx="11647714" cy="1003300"/>
          </a:xfrm>
        </p:spPr>
        <p:txBody>
          <a:bodyPr/>
          <a:lstStyle/>
          <a:p>
            <a:r>
              <a:rPr lang="en-US" dirty="0"/>
              <a:t>Our Mental Health Strategy Post-Pandemic ?</a:t>
            </a:r>
          </a:p>
        </p:txBody>
      </p:sp>
      <p:graphicFrame>
        <p:nvGraphicFramePr>
          <p:cNvPr id="7" name="Content Placeholder 6">
            <a:extLst>
              <a:ext uri="{FF2B5EF4-FFF2-40B4-BE49-F238E27FC236}">
                <a16:creationId xmlns:a16="http://schemas.microsoft.com/office/drawing/2014/main" id="{B2FBCAB3-6EA5-35F9-3767-F80E869EBA52}"/>
              </a:ext>
            </a:extLst>
          </p:cNvPr>
          <p:cNvGraphicFramePr>
            <a:graphicFrameLocks noGrp="1"/>
          </p:cNvGraphicFramePr>
          <p:nvPr>
            <p:ph idx="1"/>
            <p:extLst>
              <p:ext uri="{D42A27DB-BD31-4B8C-83A1-F6EECF244321}">
                <p14:modId xmlns:p14="http://schemas.microsoft.com/office/powerpoint/2010/main" val="2608804250"/>
              </p:ext>
            </p:extLst>
          </p:nvPr>
        </p:nvGraphicFramePr>
        <p:xfrm>
          <a:off x="576943" y="13684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4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027D3A-0415-1B23-D990-2183E2B9FB8C}"/>
              </a:ext>
            </a:extLst>
          </p:cNvPr>
          <p:cNvSpPr>
            <a:spLocks noGrp="1"/>
          </p:cNvSpPr>
          <p:nvPr>
            <p:ph type="title"/>
          </p:nvPr>
        </p:nvSpPr>
        <p:spPr>
          <a:xfrm>
            <a:off x="5297762" y="329184"/>
            <a:ext cx="6251110" cy="1783080"/>
          </a:xfrm>
        </p:spPr>
        <p:txBody>
          <a:bodyPr anchor="b">
            <a:normAutofit/>
          </a:bodyPr>
          <a:lstStyle/>
          <a:p>
            <a:r>
              <a:rPr lang="en-US" sz="5400" dirty="0"/>
              <a:t>Purpose</a:t>
            </a:r>
          </a:p>
        </p:txBody>
      </p:sp>
      <p:pic>
        <p:nvPicPr>
          <p:cNvPr id="6" name="Picture 5">
            <a:extLst>
              <a:ext uri="{FF2B5EF4-FFF2-40B4-BE49-F238E27FC236}">
                <a16:creationId xmlns:a16="http://schemas.microsoft.com/office/drawing/2014/main" id="{F8E0E2CB-731D-B84E-7C93-5A7F471CE852}"/>
              </a:ext>
            </a:extLst>
          </p:cNvPr>
          <p:cNvPicPr>
            <a:picLocks noChangeAspect="1"/>
          </p:cNvPicPr>
          <p:nvPr/>
        </p:nvPicPr>
        <p:blipFill rotWithShape="1">
          <a:blip r:embed="rId2"/>
          <a:srcRect l="21141" r="3352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98C8CA4F-BA5A-F008-3915-E5EB74E9904F}"/>
              </a:ext>
            </a:extLst>
          </p:cNvPr>
          <p:cNvSpPr>
            <a:spLocks noGrp="1" noRot="1" noMove="1" noResize="1" noEditPoints="1" noAdjustHandles="1" noChangeArrowheads="1" noChangeShapeType="1"/>
          </p:cNvSpPr>
          <p:nvPr>
            <p:ph idx="1"/>
          </p:nvPr>
        </p:nvSpPr>
        <p:spPr>
          <a:xfrm>
            <a:off x="5297762" y="2706624"/>
            <a:ext cx="6251110" cy="3483864"/>
          </a:xfrm>
        </p:spPr>
        <p:txBody>
          <a:bodyPr>
            <a:normAutofit/>
          </a:bodyPr>
          <a:lstStyle/>
          <a:p>
            <a:r>
              <a:rPr lang="en-US" sz="2200" dirty="0"/>
              <a:t>Explain the positive and negative impacts of the COVID-19 pandemic on mental health</a:t>
            </a:r>
          </a:p>
          <a:p>
            <a:r>
              <a:rPr lang="en-US" sz="2200" dirty="0"/>
              <a:t>Explore research on promising campus interventions</a:t>
            </a:r>
          </a:p>
          <a:p>
            <a:r>
              <a:rPr lang="en-US" sz="2200" dirty="0"/>
              <a:t>Discuss our role in supporting mental health awareness and advocacy in higher education</a:t>
            </a:r>
          </a:p>
          <a:p>
            <a:r>
              <a:rPr lang="en-US" sz="2200" dirty="0"/>
              <a:t>Review the best practices on campuses with Phi Alpha members</a:t>
            </a:r>
          </a:p>
        </p:txBody>
      </p:sp>
    </p:spTree>
    <p:extLst>
      <p:ext uri="{BB962C8B-B14F-4D97-AF65-F5344CB8AC3E}">
        <p14:creationId xmlns:p14="http://schemas.microsoft.com/office/powerpoint/2010/main" val="3251361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ABAB96-80F4-31E8-DD7F-B975284B22F4}"/>
              </a:ext>
            </a:extLst>
          </p:cNvPr>
          <p:cNvSpPr>
            <a:spLocks noGrp="1"/>
          </p:cNvSpPr>
          <p:nvPr>
            <p:ph type="title"/>
          </p:nvPr>
        </p:nvSpPr>
        <p:spPr>
          <a:xfrm>
            <a:off x="572493" y="238539"/>
            <a:ext cx="11018520" cy="1434415"/>
          </a:xfrm>
        </p:spPr>
        <p:txBody>
          <a:bodyPr anchor="b">
            <a:normAutofit/>
          </a:bodyPr>
          <a:lstStyle/>
          <a:p>
            <a:r>
              <a:rPr lang="en-US" sz="5000" dirty="0"/>
              <a:t>Service Possibilities for Phi Alpha Chapters</a:t>
            </a:r>
          </a:p>
        </p:txBody>
      </p:sp>
      <p:sp>
        <p:nvSpPr>
          <p:cNvPr id="2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4816C62-EBFF-4ABA-A25C-399301C04A69}"/>
              </a:ext>
            </a:extLst>
          </p:cNvPr>
          <p:cNvSpPr>
            <a:spLocks noGrp="1" noRot="1" noMove="1" noResize="1" noEditPoints="1" noAdjustHandles="1" noChangeArrowheads="1" noChangeShapeType="1"/>
          </p:cNvSpPr>
          <p:nvPr>
            <p:ph idx="1"/>
          </p:nvPr>
        </p:nvSpPr>
        <p:spPr>
          <a:xfrm>
            <a:off x="572492" y="2071316"/>
            <a:ext cx="7537365" cy="4256766"/>
          </a:xfrm>
        </p:spPr>
        <p:txBody>
          <a:bodyPr anchor="t">
            <a:normAutofit lnSpcReduction="10000"/>
          </a:bodyPr>
          <a:lstStyle/>
          <a:p>
            <a:pPr marL="0" indent="0">
              <a:buNone/>
            </a:pPr>
            <a:r>
              <a:rPr lang="en-US" dirty="0"/>
              <a:t>Discussion on Service Projects:</a:t>
            </a:r>
          </a:p>
          <a:p>
            <a:r>
              <a:rPr lang="en-US" dirty="0"/>
              <a:t>Teaching/mentoring other students in self-care?</a:t>
            </a:r>
          </a:p>
          <a:p>
            <a:r>
              <a:rPr lang="en-US" dirty="0"/>
              <a:t>Connecting more frequently with other members or chapters?</a:t>
            </a:r>
          </a:p>
          <a:p>
            <a:r>
              <a:rPr lang="en-US" dirty="0"/>
              <a:t>Promoting awareness or Mental Health First Aid to our campuses?</a:t>
            </a:r>
          </a:p>
          <a:p>
            <a:r>
              <a:rPr lang="en-US" dirty="0"/>
              <a:t>Providing peer counseling or forming peer support groups?</a:t>
            </a:r>
          </a:p>
          <a:p>
            <a:r>
              <a:rPr lang="en-US" dirty="0"/>
              <a:t>Advocating for changes related to mental health access and policies?</a:t>
            </a:r>
          </a:p>
          <a:p>
            <a:pPr marL="0" indent="0">
              <a:buNone/>
            </a:pPr>
            <a:endParaRPr lang="en-US" sz="2200" dirty="0"/>
          </a:p>
          <a:p>
            <a:pPr marL="0" indent="0">
              <a:buNone/>
            </a:pPr>
            <a:endParaRPr lang="en-US" sz="2200" dirty="0"/>
          </a:p>
        </p:txBody>
      </p:sp>
      <p:pic>
        <p:nvPicPr>
          <p:cNvPr id="5" name="Picture 4" descr="Colourful strings being woven togehter">
            <a:extLst>
              <a:ext uri="{FF2B5EF4-FFF2-40B4-BE49-F238E27FC236}">
                <a16:creationId xmlns:a16="http://schemas.microsoft.com/office/drawing/2014/main" id="{CDE6193B-4DB5-24C3-CF0C-9B1B8692D6DB}"/>
              </a:ext>
            </a:extLst>
          </p:cNvPr>
          <p:cNvPicPr>
            <a:picLocks noChangeAspect="1"/>
          </p:cNvPicPr>
          <p:nvPr/>
        </p:nvPicPr>
        <p:blipFill rotWithShape="1">
          <a:blip r:embed="rId2"/>
          <a:srcRect l="27163" r="8621" b="2"/>
          <a:stretch/>
        </p:blipFill>
        <p:spPr>
          <a:xfrm>
            <a:off x="8384300" y="2779776"/>
            <a:ext cx="3235208" cy="3362815"/>
          </a:xfrm>
          <a:prstGeom prst="rect">
            <a:avLst/>
          </a:prstGeom>
        </p:spPr>
      </p:pic>
    </p:spTree>
    <p:extLst>
      <p:ext uri="{BB962C8B-B14F-4D97-AF65-F5344CB8AC3E}">
        <p14:creationId xmlns:p14="http://schemas.microsoft.com/office/powerpoint/2010/main" val="42825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descr="A silhouette of a person juggling balls&#10;&#10;Description automatically generated">
            <a:extLst>
              <a:ext uri="{FF2B5EF4-FFF2-40B4-BE49-F238E27FC236}">
                <a16:creationId xmlns:a16="http://schemas.microsoft.com/office/drawing/2014/main" id="{572CE449-AB09-FCE1-EF87-283068591FB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3298" t="9091"/>
          <a:stretch/>
        </p:blipFill>
        <p:spPr>
          <a:xfrm>
            <a:off x="19" y="-1"/>
            <a:ext cx="8175152" cy="6467689"/>
          </a:xfrm>
          <a:prstGeom prst="rect">
            <a:avLst/>
          </a:prstGeom>
        </p:spPr>
      </p:pic>
      <p:sp>
        <p:nvSpPr>
          <p:cNvPr id="17" name="Rectangle 16">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A14CB8-7794-B742-2B8C-1E66F57B7097}"/>
              </a:ext>
            </a:extLst>
          </p:cNvPr>
          <p:cNvSpPr>
            <a:spLocks noGrp="1" noRot="1" noMove="1" noResize="1" noEditPoints="1" noAdjustHandles="1" noChangeArrowheads="1" noChangeShapeType="1"/>
          </p:cNvSpPr>
          <p:nvPr>
            <p:ph type="title"/>
          </p:nvPr>
        </p:nvSpPr>
        <p:spPr>
          <a:xfrm>
            <a:off x="7848600" y="1122363"/>
            <a:ext cx="4023360" cy="3204134"/>
          </a:xfrm>
        </p:spPr>
        <p:txBody>
          <a:bodyPr vert="horz" lIns="91440" tIns="45720" rIns="91440" bIns="45720" rtlCol="0" anchor="b">
            <a:normAutofit fontScale="90000"/>
          </a:bodyPr>
          <a:lstStyle/>
          <a:p>
            <a:pPr marL="0" indent="0"/>
            <a:br>
              <a:rPr lang="en-US" sz="2300" dirty="0"/>
            </a:br>
            <a:br>
              <a:rPr lang="en-US" sz="2300" dirty="0"/>
            </a:br>
            <a:br>
              <a:rPr lang="en-US" sz="2300" dirty="0"/>
            </a:br>
            <a:br>
              <a:rPr lang="en-US" sz="2300" dirty="0"/>
            </a:br>
            <a:br>
              <a:rPr lang="en-US" sz="2300" dirty="0"/>
            </a:br>
            <a:r>
              <a:rPr lang="en-US" sz="3200" dirty="0"/>
              <a:t>Self-care Planning for Social Workers – Excerpt from 3/28/23 presentation</a:t>
            </a:r>
            <a:br>
              <a:rPr lang="en-US" sz="2300" dirty="0"/>
            </a:br>
            <a:endParaRPr lang="en-US" sz="2300" dirty="0"/>
          </a:p>
        </p:txBody>
      </p:sp>
      <p:sp>
        <p:nvSpPr>
          <p:cNvPr id="3" name="Content Placeholder 2">
            <a:extLst>
              <a:ext uri="{FF2B5EF4-FFF2-40B4-BE49-F238E27FC236}">
                <a16:creationId xmlns:a16="http://schemas.microsoft.com/office/drawing/2014/main" id="{24D7E3B1-BC5D-E977-F8E2-A6352CC6E5E6}"/>
              </a:ext>
            </a:extLst>
          </p:cNvPr>
          <p:cNvSpPr>
            <a:spLocks noGrp="1"/>
          </p:cNvSpPr>
          <p:nvPr>
            <p:ph sz="half" idx="1"/>
          </p:nvPr>
        </p:nvSpPr>
        <p:spPr>
          <a:xfrm>
            <a:off x="7848600" y="4872922"/>
            <a:ext cx="4023360" cy="1208141"/>
          </a:xfrm>
        </p:spPr>
        <p:txBody>
          <a:bodyPr vert="horz" lIns="91440" tIns="45720" rIns="91440" bIns="45720" rtlCol="0">
            <a:normAutofit/>
          </a:bodyPr>
          <a:lstStyle/>
          <a:p>
            <a:pPr marL="0" indent="0">
              <a:buNone/>
            </a:pPr>
            <a:r>
              <a:rPr kumimoji="0" lang="en-US" sz="2000" b="0" i="0" u="none" strike="noStrike" cap="none" spc="0" normalizeH="0" baseline="0" noProof="0" dirty="0">
                <a:ln>
                  <a:noFill/>
                </a:ln>
                <a:effectLst/>
                <a:uLnTx/>
                <a:uFillTx/>
              </a:rPr>
              <a:t>Taylor Roberts, BSW, MSW Student</a:t>
            </a:r>
            <a:br>
              <a:rPr kumimoji="0" lang="en-US" sz="2000" b="0" i="0" u="none" strike="noStrike" cap="none" spc="0" normalizeH="0" baseline="0" noProof="0" dirty="0">
                <a:ln>
                  <a:noFill/>
                </a:ln>
                <a:effectLst/>
                <a:uLnTx/>
                <a:uFillTx/>
              </a:rPr>
            </a:br>
            <a:r>
              <a:rPr kumimoji="0" lang="en-US" sz="2000" b="0" i="0" u="none" strike="noStrike" cap="none" spc="0" normalizeH="0" baseline="0" noProof="0" dirty="0">
                <a:ln>
                  <a:noFill/>
                </a:ln>
                <a:effectLst/>
                <a:uLnTx/>
                <a:uFillTx/>
              </a:rPr>
              <a:t>Paul Baggett, PhD, LCSW, ACSW</a:t>
            </a:r>
            <a:endParaRPr lang="en-US" sz="2000" dirty="0"/>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7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87F14-7C79-2C47-F6DD-0E2F855125A7}"/>
              </a:ext>
            </a:extLst>
          </p:cNvPr>
          <p:cNvSpPr>
            <a:spLocks noGrp="1"/>
          </p:cNvSpPr>
          <p:nvPr>
            <p:ph type="title"/>
          </p:nvPr>
        </p:nvSpPr>
        <p:spPr>
          <a:xfrm>
            <a:off x="841248" y="548640"/>
            <a:ext cx="3600860" cy="5431536"/>
          </a:xfrm>
        </p:spPr>
        <p:txBody>
          <a:bodyPr>
            <a:normAutofit/>
          </a:bodyPr>
          <a:lstStyle/>
          <a:p>
            <a:r>
              <a:rPr lang="en-US" sz="5400" dirty="0"/>
              <a:t>Implications for Social Work</a:t>
            </a:r>
            <a:br>
              <a:rPr lang="en-US" sz="5400" dirty="0"/>
            </a:br>
            <a:r>
              <a:rPr lang="en-US" sz="5400" dirty="0"/>
              <a:t>Educators &amp; Students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D18FBDE-4786-D501-0A28-DA2672566AF1}"/>
              </a:ext>
            </a:extLst>
          </p:cNvPr>
          <p:cNvSpPr>
            <a:spLocks noGrp="1"/>
          </p:cNvSpPr>
          <p:nvPr>
            <p:ph idx="1"/>
          </p:nvPr>
        </p:nvSpPr>
        <p:spPr>
          <a:xfrm>
            <a:off x="5126418" y="552091"/>
            <a:ext cx="6224335" cy="5431536"/>
          </a:xfrm>
        </p:spPr>
        <p:txBody>
          <a:bodyPr anchor="ctr">
            <a:normAutofit/>
          </a:bodyPr>
          <a:lstStyle/>
          <a:p>
            <a:r>
              <a:rPr lang="en-US" sz="2200" dirty="0"/>
              <a:t> Effective June 1, 2021, the NASW Code of Ethics included “explicit attention to self-care”.</a:t>
            </a:r>
          </a:p>
          <a:p>
            <a:r>
              <a:rPr lang="en-US" sz="2200" dirty="0"/>
              <a:t>Need to promote and practice self-care as part of ethical practice</a:t>
            </a:r>
          </a:p>
          <a:p>
            <a:r>
              <a:rPr lang="en-US" sz="2200" dirty="0"/>
              <a:t>Also, includes a statement encouraging macro-systems to “promote policies, practices, and materials to support social workers’ self-care.”</a:t>
            </a:r>
          </a:p>
          <a:p>
            <a:pPr marL="0" indent="0">
              <a:buNone/>
            </a:pPr>
            <a:endParaRPr lang="en-US" sz="2200" dirty="0"/>
          </a:p>
        </p:txBody>
      </p:sp>
    </p:spTree>
    <p:extLst>
      <p:ext uri="{BB962C8B-B14F-4D97-AF65-F5344CB8AC3E}">
        <p14:creationId xmlns:p14="http://schemas.microsoft.com/office/powerpoint/2010/main" val="1634116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475F8-50AE-46A0-9943-B2B63183D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616C3C9-88CC-782E-E79E-0E74CD7AD1A6}"/>
              </a:ext>
            </a:extLst>
          </p:cNvPr>
          <p:cNvSpPr>
            <a:spLocks noGrp="1"/>
          </p:cNvSpPr>
          <p:nvPr>
            <p:ph type="title"/>
          </p:nvPr>
        </p:nvSpPr>
        <p:spPr>
          <a:xfrm>
            <a:off x="612648" y="365125"/>
            <a:ext cx="6986015" cy="1776484"/>
          </a:xfrm>
        </p:spPr>
        <p:txBody>
          <a:bodyPr vert="horz" lIns="91440" tIns="45720" rIns="91440" bIns="45720" rtlCol="0" anchor="b" anchorCtr="0">
            <a:normAutofit/>
          </a:bodyPr>
          <a:lstStyle/>
          <a:p>
            <a:r>
              <a:rPr lang="en-US" sz="5400" b="1" dirty="0">
                <a:ln w="3200">
                  <a:solidFill>
                    <a:srgbClr val="444D26">
                      <a:shade val="75000"/>
                      <a:alpha val="25000"/>
                    </a:srgbClr>
                  </a:solidFill>
                  <a:prstDash val="solid"/>
                  <a:round/>
                </a:ln>
              </a:rPr>
              <a:t>Integrating Self-Care as Ethical Practice</a:t>
            </a:r>
          </a:p>
        </p:txBody>
      </p:sp>
      <p:pic>
        <p:nvPicPr>
          <p:cNvPr id="7" name="Picture 7" descr="A picture containing indoor, wall, person&#10;&#10;Description automatically generated">
            <a:extLst>
              <a:ext uri="{FF2B5EF4-FFF2-40B4-BE49-F238E27FC236}">
                <a16:creationId xmlns:a16="http://schemas.microsoft.com/office/drawing/2014/main" id="{003C87DB-64E9-1315-9BC7-6BB90AC01B42}"/>
              </a:ext>
            </a:extLst>
          </p:cNvPr>
          <p:cNvPicPr>
            <a:picLocks noChangeAspect="1"/>
          </p:cNvPicPr>
          <p:nvPr/>
        </p:nvPicPr>
        <p:blipFill>
          <a:blip r:embed="rId3"/>
          <a:stretch>
            <a:fillRect/>
          </a:stretch>
        </p:blipFill>
        <p:spPr>
          <a:xfrm>
            <a:off x="8465231" y="261991"/>
            <a:ext cx="3360391" cy="1890220"/>
          </a:xfrm>
          <a:prstGeom prst="rect">
            <a:avLst/>
          </a:prstGeom>
        </p:spPr>
      </p:pic>
      <p:sp>
        <p:nvSpPr>
          <p:cNvPr id="14" name="sketch line">
            <a:extLst>
              <a:ext uri="{FF2B5EF4-FFF2-40B4-BE49-F238E27FC236}">
                <a16:creationId xmlns:a16="http://schemas.microsoft.com/office/drawing/2014/main" id="{75F6FDB4-2351-48C2-A863-2364A0234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31569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4523F16F-786C-1418-8DE8-B1EF4E530468}"/>
              </a:ext>
            </a:extLst>
          </p:cNvPr>
          <p:cNvSpPr>
            <a:spLocks noGrp="1"/>
          </p:cNvSpPr>
          <p:nvPr>
            <p:ph idx="1"/>
          </p:nvPr>
        </p:nvSpPr>
        <p:spPr>
          <a:xfrm>
            <a:off x="612648" y="2504819"/>
            <a:ext cx="6986016" cy="3672144"/>
          </a:xfrm>
        </p:spPr>
        <p:txBody>
          <a:bodyPr vert="horz" lIns="91440" tIns="45720" rIns="91440" bIns="45720" rtlCol="0">
            <a:normAutofit/>
          </a:bodyPr>
          <a:lstStyle/>
          <a:p>
            <a:endParaRPr lang="en-US" sz="2200" dirty="0"/>
          </a:p>
          <a:p>
            <a:r>
              <a:rPr lang="en-US" dirty="0"/>
              <a:t>Find ways to multitask with your self-care.</a:t>
            </a:r>
          </a:p>
          <a:p>
            <a:r>
              <a:rPr lang="en-US" dirty="0"/>
              <a:t>What is something I am already doing that I could incorporate with self-care?</a:t>
            </a:r>
          </a:p>
          <a:p>
            <a:endParaRPr lang="en-US" sz="2200" dirty="0"/>
          </a:p>
        </p:txBody>
      </p:sp>
      <p:pic>
        <p:nvPicPr>
          <p:cNvPr id="6" name="Picture 6">
            <a:extLst>
              <a:ext uri="{FF2B5EF4-FFF2-40B4-BE49-F238E27FC236}">
                <a16:creationId xmlns:a16="http://schemas.microsoft.com/office/drawing/2014/main" id="{F0697E98-6B41-CC63-F873-2CF1D3B0C61E}"/>
              </a:ext>
            </a:extLst>
          </p:cNvPr>
          <p:cNvPicPr>
            <a:picLocks noChangeAspect="1"/>
          </p:cNvPicPr>
          <p:nvPr/>
        </p:nvPicPr>
        <p:blipFill>
          <a:blip r:embed="rId4"/>
          <a:stretch>
            <a:fillRect/>
          </a:stretch>
        </p:blipFill>
        <p:spPr>
          <a:xfrm>
            <a:off x="8725072" y="2310086"/>
            <a:ext cx="2842436" cy="1890220"/>
          </a:xfrm>
          <a:prstGeom prst="rect">
            <a:avLst/>
          </a:prstGeom>
        </p:spPr>
      </p:pic>
      <p:pic>
        <p:nvPicPr>
          <p:cNvPr id="5" name="Picture 5" descr="A person walking up a flight of stairs&#10;&#10;Description automatically generated">
            <a:extLst>
              <a:ext uri="{FF2B5EF4-FFF2-40B4-BE49-F238E27FC236}">
                <a16:creationId xmlns:a16="http://schemas.microsoft.com/office/drawing/2014/main" id="{90460946-6322-C8E6-6AC7-86DED3A14185}"/>
              </a:ext>
            </a:extLst>
          </p:cNvPr>
          <p:cNvPicPr>
            <a:picLocks noChangeAspect="1"/>
          </p:cNvPicPr>
          <p:nvPr/>
        </p:nvPicPr>
        <p:blipFill>
          <a:blip r:embed="rId5"/>
          <a:stretch>
            <a:fillRect/>
          </a:stretch>
        </p:blipFill>
        <p:spPr>
          <a:xfrm>
            <a:off x="8725072" y="4358181"/>
            <a:ext cx="2842436" cy="1890220"/>
          </a:xfrm>
          <a:prstGeom prst="rect">
            <a:avLst/>
          </a:prstGeom>
        </p:spPr>
      </p:pic>
    </p:spTree>
    <p:extLst>
      <p:ext uri="{BB962C8B-B14F-4D97-AF65-F5344CB8AC3E}">
        <p14:creationId xmlns:p14="http://schemas.microsoft.com/office/powerpoint/2010/main" val="1278255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2543E58A-2FED-9167-2AFA-27059083DC9F}"/>
              </a:ext>
            </a:extLst>
          </p:cNvPr>
          <p:cNvGraphicFramePr>
            <a:graphicFrameLocks noGrp="1"/>
          </p:cNvGraphicFramePr>
          <p:nvPr>
            <p:extLst>
              <p:ext uri="{D42A27DB-BD31-4B8C-83A1-F6EECF244321}">
                <p14:modId xmlns:p14="http://schemas.microsoft.com/office/powerpoint/2010/main" val="610809077"/>
              </p:ext>
            </p:extLst>
          </p:nvPr>
        </p:nvGraphicFramePr>
        <p:xfrm>
          <a:off x="2054751" y="609852"/>
          <a:ext cx="8074994" cy="5650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204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1B4DB1C-5198-239A-CF20-CC8D70DB17A0}"/>
              </a:ext>
            </a:extLst>
          </p:cNvPr>
          <p:cNvSpPr>
            <a:spLocks noGrp="1"/>
          </p:cNvSpPr>
          <p:nvPr>
            <p:ph type="title"/>
          </p:nvPr>
        </p:nvSpPr>
        <p:spPr>
          <a:xfrm>
            <a:off x="1188069" y="381935"/>
            <a:ext cx="9356106" cy="1200329"/>
          </a:xfrm>
        </p:spPr>
        <p:txBody>
          <a:bodyPr anchor="t">
            <a:normAutofit/>
          </a:bodyPr>
          <a:lstStyle/>
          <a:p>
            <a:r>
              <a:rPr lang="en-US" sz="8000" dirty="0"/>
              <a:t>Self-care plan</a:t>
            </a:r>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1">
            <a:extLst>
              <a:ext uri="{FF2B5EF4-FFF2-40B4-BE49-F238E27FC236}">
                <a16:creationId xmlns:a16="http://schemas.microsoft.com/office/drawing/2014/main" id="{FCA63CA1-A7EC-FCF7-D2ED-3F78C23BE016}"/>
              </a:ext>
            </a:extLst>
          </p:cNvPr>
          <p:cNvGraphicFramePr>
            <a:graphicFrameLocks noGrp="1"/>
          </p:cNvGraphicFramePr>
          <p:nvPr>
            <p:ph idx="1"/>
            <p:extLst>
              <p:ext uri="{D42A27DB-BD31-4B8C-83A1-F6EECF244321}">
                <p14:modId xmlns:p14="http://schemas.microsoft.com/office/powerpoint/2010/main" val="2133362893"/>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903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78BF0A-FF01-D800-13AC-7603EF563BA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Simplest Self-Care:</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Breathe for Stress Relief!</a:t>
            </a:r>
          </a:p>
        </p:txBody>
      </p:sp>
      <p:pic>
        <p:nvPicPr>
          <p:cNvPr id="5" name="Content Placeholder 4" descr="A person sitting on a mat with her hands on her chest">
            <a:extLst>
              <a:ext uri="{FF2B5EF4-FFF2-40B4-BE49-F238E27FC236}">
                <a16:creationId xmlns:a16="http://schemas.microsoft.com/office/drawing/2014/main" id="{EFE5387E-9AFA-5386-48A3-EB73774B2A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164777"/>
            <a:ext cx="6780700" cy="4526117"/>
          </a:xfrm>
          <a:prstGeom prst="rect">
            <a:avLst/>
          </a:prstGeom>
        </p:spPr>
      </p:pic>
      <p:sp>
        <p:nvSpPr>
          <p:cNvPr id="3" name="TextBox 2">
            <a:extLst>
              <a:ext uri="{FF2B5EF4-FFF2-40B4-BE49-F238E27FC236}">
                <a16:creationId xmlns:a16="http://schemas.microsoft.com/office/drawing/2014/main" id="{B53E0302-1AAE-91F7-EA57-531B6B9437E2}"/>
              </a:ext>
            </a:extLst>
          </p:cNvPr>
          <p:cNvSpPr txBox="1"/>
          <p:nvPr/>
        </p:nvSpPr>
        <p:spPr>
          <a:xfrm>
            <a:off x="10107561" y="6400800"/>
            <a:ext cx="356188" cy="276999"/>
          </a:xfrm>
          <a:prstGeom prst="rect">
            <a:avLst/>
          </a:prstGeom>
          <a:noFill/>
        </p:spPr>
        <p:txBody>
          <a:bodyPr wrap="none" rtlCol="0">
            <a:spAutoFit/>
          </a:bodyPr>
          <a:lstStyle/>
          <a:p>
            <a:r>
              <a:rPr lang="en-US" sz="1200" dirty="0"/>
              <a:t>(4)</a:t>
            </a:r>
          </a:p>
        </p:txBody>
      </p:sp>
    </p:spTree>
    <p:extLst>
      <p:ext uri="{BB962C8B-B14F-4D97-AF65-F5344CB8AC3E}">
        <p14:creationId xmlns:p14="http://schemas.microsoft.com/office/powerpoint/2010/main" val="2668810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Title 4">
            <a:extLst>
              <a:ext uri="{FF2B5EF4-FFF2-40B4-BE49-F238E27FC236}">
                <a16:creationId xmlns:a16="http://schemas.microsoft.com/office/drawing/2014/main" id="{7DA6DCC2-8D2A-1F88-CBA0-EC1F5C32794B}"/>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b="1" kern="1200" cap="none" spc="0" dirty="0">
                <a:ln w="22225">
                  <a:solidFill>
                    <a:schemeClr val="accent2"/>
                  </a:solidFill>
                  <a:prstDash val="solid"/>
                </a:ln>
                <a:solidFill>
                  <a:schemeClr val="tx1"/>
                </a:solidFill>
                <a:effectLst/>
                <a:latin typeface="+mj-lt"/>
                <a:ea typeface="+mj-ea"/>
                <a:cs typeface="+mj-cs"/>
              </a:rPr>
              <a:t>Thank You!</a:t>
            </a:r>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5161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2B587D-F0DB-5260-905B-7E63596E37B4}"/>
              </a:ext>
            </a:extLst>
          </p:cNvPr>
          <p:cNvSpPr>
            <a:spLocks noGrp="1"/>
          </p:cNvSpPr>
          <p:nvPr>
            <p:ph type="title"/>
          </p:nvPr>
        </p:nvSpPr>
        <p:spPr>
          <a:xfrm>
            <a:off x="838200" y="365125"/>
            <a:ext cx="10515600" cy="1325563"/>
          </a:xfrm>
        </p:spPr>
        <p:txBody>
          <a:bodyPr>
            <a:normAutofit/>
          </a:bodyPr>
          <a:lstStyle/>
          <a:p>
            <a:r>
              <a:rPr lang="en-US" sz="5400" dirty="0"/>
              <a:t>References</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776C8BA-7BEE-9EE0-4C3D-E6CBD31A272B}"/>
              </a:ext>
            </a:extLst>
          </p:cNvPr>
          <p:cNvSpPr>
            <a:spLocks noGrp="1"/>
          </p:cNvSpPr>
          <p:nvPr>
            <p:ph idx="1"/>
          </p:nvPr>
        </p:nvSpPr>
        <p:spPr>
          <a:xfrm>
            <a:off x="838200" y="1929383"/>
            <a:ext cx="10515600" cy="4563491"/>
          </a:xfrm>
        </p:spPr>
        <p:txBody>
          <a:bodyPr>
            <a:normAutofit fontScale="70000" lnSpcReduction="20000"/>
          </a:bodyPr>
          <a:lstStyle/>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Agovino, T. October 2, 2021.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The COVID-19 Crisis Has Brought Substance Abuse to Light.  </a:t>
            </a:r>
            <a:r>
              <a:rPr lang="en-US" sz="24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https://www.shrm.org/hr-today/news/all-things-work/pages/covid-19-brought-substance-abuse-to-light.aspx</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American Psychological Association. October 2022</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Student Mental Health is in Crisis. Campuses are rethinking their approach. </a:t>
            </a:r>
            <a:r>
              <a:rPr lang="en-US" sz="24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https://www.apa.org/monitor/2022/10/mental-health-campus-care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Association for Psychological Science (2021).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Mental Health in a Global Pandemic: Lessons Learned From Psychology.</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https://www.psychologicalscience.org/publications/observer/obsonline/mental-health-in-a-global-pandemic.html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Blanchfield, T. Sept. 22,2022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Breathe for Stress Relief. </a:t>
            </a:r>
            <a:r>
              <a:rPr lang="en-US" sz="24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https://www.verywellmind.com/the-benefits-of-deep-breathing-5208001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CDC Office of Health Equity</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June 27, 2023</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Prioritizing Minority Mental Health</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https://www.cdc.gov/healthequity/features/minority-mental-health/index.html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Fuller, K.</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July 1, 2022.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How COVID Changed Our View of Mental Health.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https://www.verywellmind.com/how-covid-19-has-changed-our-mental-health-world-5094093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Grise-Owens, E. &amp; Miller, J. (2021) The New Social Worker.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Self-Care A-Z: National Association of Social Workers (NASW) Code of Ethics (CoE) 2021 Updates. </a:t>
            </a:r>
            <a:r>
              <a:rPr lang="en-US" sz="24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https://www.socialworker.com/feature-articles/self-care/national-association-social-workers-nasw-code-of-ethics-2021-self-care/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lang="en-US" sz="2400" i="1" dirty="0">
                <a:effectLst/>
                <a:latin typeface="Calibri" panose="020F0502020204030204" pitchFamily="34" charset="0"/>
                <a:ea typeface="Calibri" panose="020F0502020204030204" pitchFamily="34" charset="0"/>
                <a:cs typeface="Times New Roman" panose="02020603050405020304" pitchFamily="18" charset="0"/>
              </a:rPr>
              <a:t>Healthy Minds National Data Report, 2022-2023.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https://healthymindsnetwork.org/publications/</a:t>
            </a:r>
            <a:endPar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Morin, A. May 21, 2021. </a:t>
            </a:r>
            <a:r>
              <a:rPr kumimoji="0" lang="en-US" sz="23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Six Mental Health Lessons Learning During Covid 19. </a:t>
            </a:r>
            <a:r>
              <a:rPr kumimoji="0" lang="en-US" sz="2300" b="0" i="1"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a:rPr>
              <a:t>https://www.verywellmind.com/mental-health-lessons-learned-during-covid-19-5181018</a:t>
            </a:r>
            <a:endParaRPr kumimoji="0" lang="en-US" sz="2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200" u="sng" dirty="0"/>
          </a:p>
        </p:txBody>
      </p:sp>
    </p:spTree>
    <p:extLst>
      <p:ext uri="{BB962C8B-B14F-4D97-AF65-F5344CB8AC3E}">
        <p14:creationId xmlns:p14="http://schemas.microsoft.com/office/powerpoint/2010/main" val="931815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77EF4E-D3EE-83B5-D151-ECEF3717403B}"/>
              </a:ext>
            </a:extLst>
          </p:cNvPr>
          <p:cNvSpPr>
            <a:spLocks noGrp="1"/>
          </p:cNvSpPr>
          <p:nvPr>
            <p:ph type="title"/>
          </p:nvPr>
        </p:nvSpPr>
        <p:spPr>
          <a:xfrm>
            <a:off x="838200" y="365125"/>
            <a:ext cx="10515600" cy="1325563"/>
          </a:xfrm>
        </p:spPr>
        <p:txBody>
          <a:bodyPr>
            <a:normAutofit/>
          </a:bodyPr>
          <a:lstStyle/>
          <a:p>
            <a:r>
              <a:rPr lang="en-US" sz="5400" dirty="0"/>
              <a:t>References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93BC208-E01D-06D6-70E1-020A66AB8B21}"/>
              </a:ext>
            </a:extLst>
          </p:cNvPr>
          <p:cNvSpPr>
            <a:spLocks noGrp="1"/>
          </p:cNvSpPr>
          <p:nvPr>
            <p:ph idx="1"/>
          </p:nvPr>
        </p:nvSpPr>
        <p:spPr>
          <a:xfrm>
            <a:off x="838200" y="1929384"/>
            <a:ext cx="10515600" cy="4251960"/>
          </a:xfrm>
        </p:spPr>
        <p:txBody>
          <a:bodyPr>
            <a:normAutofit fontScale="85000" lnSpcReduction="20000"/>
          </a:bodyPr>
          <a:lstStyle/>
          <a:p>
            <a:pPr marL="342900" marR="0" lvl="0" indent="-342900">
              <a:lnSpc>
                <a:spcPct val="107000"/>
              </a:lnSpc>
              <a:spcBef>
                <a:spcPts val="0"/>
              </a:spcBef>
              <a:spcAft>
                <a:spcPts val="0"/>
              </a:spcAft>
              <a:buFont typeface="+mj-lt"/>
              <a:buAutoNum type="arabicPeriod" startAt="10"/>
            </a:pPr>
            <a:r>
              <a:rPr lang="en-US" sz="1600" dirty="0">
                <a:effectLst/>
                <a:latin typeface="Calibri" panose="020F0502020204030204" pitchFamily="34" charset="0"/>
                <a:ea typeface="Calibri" panose="020F0502020204030204" pitchFamily="34" charset="0"/>
                <a:cs typeface="Times New Roman" panose="02020603050405020304" pitchFamily="18" charset="0"/>
              </a:rPr>
              <a:t>Mowreader, A. November 7. 2023. Report: Where Higher Ed Needs to Invest in Mental Health.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https://www.insidehighered.com/news/student-success/health-wellness/2023/11/07/six-considerations-next-gen-college-student-mental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0"/>
            </a:pPr>
            <a:r>
              <a:rPr lang="en-US" sz="1600" dirty="0">
                <a:effectLst/>
                <a:latin typeface="Calibri" panose="020F0502020204030204" pitchFamily="34" charset="0"/>
                <a:ea typeface="Calibri" panose="020F0502020204030204" pitchFamily="34" charset="0"/>
                <a:cs typeface="Times New Roman" panose="02020603050405020304" pitchFamily="18" charset="0"/>
              </a:rPr>
              <a:t>National Academies of Sciences, Engineering, and Medicine. 2021.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Mental Health, Substance Use, and Wellbeing in Higher Education: Supporting the Whole Student.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https://doi.org/10.17226/26015</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0"/>
            </a:pPr>
            <a:r>
              <a:rPr lang="en-US" sz="1600" dirty="0">
                <a:effectLst/>
                <a:latin typeface="Calibri" panose="020F0502020204030204" pitchFamily="34" charset="0"/>
                <a:ea typeface="Calibri" panose="020F0502020204030204" pitchFamily="34" charset="0"/>
                <a:cs typeface="Times New Roman" panose="02020603050405020304" pitchFamily="18" charset="0"/>
              </a:rPr>
              <a:t>National Alliance of Mental Illness.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Mental Health in College.</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https://www.nami.org/Your-Journey/Kids-Teens-and-Young-Adults/Young-Adults/Mental-Health-in-College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0"/>
            </a:pPr>
            <a:r>
              <a:rPr lang="en-US" sz="1600" dirty="0">
                <a:effectLst/>
                <a:latin typeface="Calibri" panose="020F0502020204030204" pitchFamily="34" charset="0"/>
                <a:ea typeface="Calibri" panose="020F0502020204030204" pitchFamily="34" charset="0"/>
                <a:cs typeface="Times New Roman" panose="02020603050405020304" pitchFamily="18" charset="0"/>
              </a:rPr>
              <a:t>National Center for Chronic Disease Prevention and Health Promotion,  March 21, 2023.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https://www.cdc.gov/emotional-wellbeing/social-connectedness/index.htm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1200"/>
              </a:spcBef>
              <a:spcAft>
                <a:spcPts val="0"/>
              </a:spcAft>
              <a:buFont typeface="+mj-lt"/>
              <a:buAutoNum type="arabicPeriod" startAt="10"/>
            </a:pPr>
            <a:r>
              <a:rPr lang="en-US" sz="1600" dirty="0">
                <a:effectLst/>
                <a:latin typeface="Calibri" panose="020F0502020204030204" pitchFamily="34" charset="0"/>
                <a:ea typeface="Calibri" panose="020F0502020204030204" pitchFamily="34" charset="0"/>
                <a:cs typeface="Times New Roman" panose="02020603050405020304" pitchFamily="18" charset="0"/>
              </a:rPr>
              <a:t>National Council for Mental Well-being. (2023)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Mental Health First Aid.  </a:t>
            </a:r>
            <a:r>
              <a:rPr lang="en-US" sz="16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https://www.thenationalcouncil.org/our-work/mental-health-first-aid/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0"/>
            </a:pPr>
            <a:r>
              <a:rPr lang="en-US" sz="1600" dirty="0">
                <a:effectLst/>
                <a:latin typeface="Calibri" panose="020F0502020204030204" pitchFamily="34" charset="0"/>
                <a:ea typeface="Calibri" panose="020F0502020204030204" pitchFamily="34" charset="0"/>
                <a:cs typeface="Times New Roman" panose="02020603050405020304" pitchFamily="18" charset="0"/>
              </a:rPr>
              <a:t>Newport Institute. November 12, 2022. Depression in College Students: New Statistics and Research.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https://www.newportinstitute.com/resources/mental-health/depression-on-college-campuses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0"/>
            </a:pPr>
            <a:r>
              <a:rPr lang="en-US" sz="1600" dirty="0">
                <a:effectLst/>
                <a:latin typeface="Calibri" panose="020F0502020204030204" pitchFamily="34" charset="0"/>
                <a:ea typeface="Calibri" panose="020F0502020204030204" pitchFamily="34" charset="0"/>
                <a:cs typeface="Times New Roman" panose="02020603050405020304" pitchFamily="18" charset="0"/>
              </a:rPr>
              <a:t>Ordway, D-M. September 13, 2023.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Improving college student mental health: Research on promising campus interventions.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https://journalistsresource.org/education/college-student-mental-health-research-interventions/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0"/>
            </a:pPr>
            <a:r>
              <a:rPr lang="en-US" sz="1600" dirty="0">
                <a:effectLst/>
                <a:latin typeface="Calibri" panose="020F0502020204030204" pitchFamily="34" charset="0"/>
                <a:ea typeface="Calibri" panose="020F0502020204030204" pitchFamily="34" charset="0"/>
                <a:cs typeface="Times New Roman" panose="02020603050405020304" pitchFamily="18" charset="0"/>
              </a:rPr>
              <a:t>University of Buffalo. ND.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What is Trauma-Informed Care?  </a:t>
            </a:r>
            <a:r>
              <a:rPr lang="en-US" sz="1600" i="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https://socialwork.buffalo.edu/social-research/institutes-centers/institute-on-trauma-and-trauma-informed-care/what-is-trauma-informed-care.html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0"/>
            </a:pPr>
            <a:r>
              <a:rPr lang="en-US" sz="1600" dirty="0">
                <a:effectLst/>
                <a:latin typeface="Calibri" panose="020F0502020204030204" pitchFamily="34" charset="0"/>
                <a:ea typeface="Calibri" panose="020F0502020204030204" pitchFamily="34" charset="0"/>
                <a:cs typeface="Times New Roman" panose="02020603050405020304" pitchFamily="18" charset="0"/>
              </a:rPr>
              <a:t>Weir, K. April 1, 2020</a:t>
            </a:r>
            <a:r>
              <a:rPr lang="en-US" sz="1600" i="1" dirty="0">
                <a:effectLst/>
                <a:latin typeface="Calibri" panose="020F0502020204030204" pitchFamily="34" charset="0"/>
                <a:ea typeface="Calibri" panose="020F0502020204030204" pitchFamily="34" charset="0"/>
                <a:cs typeface="Times New Roman" panose="02020603050405020304" pitchFamily="18" charset="0"/>
              </a:rPr>
              <a:t>.  Nurtured by nature - American Psychological Association (APA).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https://www.apa.org/monitor/2020/04/nurtured-nature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startAt="10"/>
            </a:pPr>
            <a:r>
              <a:rPr lang="en-US" sz="1600" dirty="0">
                <a:effectLst/>
                <a:latin typeface="Calibri" panose="020F0502020204030204" pitchFamily="34" charset="0"/>
                <a:ea typeface="Calibri" panose="020F0502020204030204" pitchFamily="34" charset="0"/>
                <a:cs typeface="Times New Roman" panose="02020603050405020304" pitchFamily="18" charset="0"/>
              </a:rPr>
              <a:t>Weisman, S. August 4. 2021. New Mental Health Investments, Ongoing Uncertainties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https://www.insidehighered.com/news/2021/08/05/colleges-expand-mental-health-offerings-ahead-fall-semester</a:t>
            </a:r>
            <a:endParaRPr lang="en-US" sz="1500" dirty="0"/>
          </a:p>
        </p:txBody>
      </p:sp>
    </p:spTree>
    <p:extLst>
      <p:ext uri="{BB962C8B-B14F-4D97-AF65-F5344CB8AC3E}">
        <p14:creationId xmlns:p14="http://schemas.microsoft.com/office/powerpoint/2010/main" val="370261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932894-4039-3DAE-909A-7CB746AC5DB4}"/>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Challenges of the COVID-19 Pandemic</a:t>
            </a: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324161EB-0ED7-839E-1572-BE046394D40A}"/>
              </a:ext>
            </a:extLst>
          </p:cNvPr>
          <p:cNvSpPr>
            <a:spLocks noGrp="1"/>
          </p:cNvSpPr>
          <p:nvPr>
            <p:ph idx="1"/>
          </p:nvPr>
        </p:nvSpPr>
        <p:spPr>
          <a:xfrm>
            <a:off x="4447308" y="591344"/>
            <a:ext cx="6906491" cy="5585619"/>
          </a:xfrm>
        </p:spPr>
        <p:txBody>
          <a:bodyPr anchor="ctr">
            <a:normAutofit/>
          </a:bodyPr>
          <a:lstStyle/>
          <a:p>
            <a:pPr marL="0" indent="0">
              <a:buNone/>
            </a:pPr>
            <a:r>
              <a:rPr lang="en-US" dirty="0"/>
              <a:t>Major stressors people faced during the COVID-19 pandemic and lockdown:</a:t>
            </a:r>
          </a:p>
          <a:p>
            <a:r>
              <a:rPr lang="en-US" dirty="0">
                <a:solidFill>
                  <a:prstClr val="black"/>
                </a:solidFill>
                <a:latin typeface="Calibri" panose="020F0502020204030204"/>
              </a:rPr>
              <a:t>L</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ack of social interaction</a:t>
            </a:r>
            <a:endParaRPr lang="en-US" dirty="0"/>
          </a:p>
          <a:p>
            <a:r>
              <a:rPr lang="en-US" dirty="0"/>
              <a:t>Remote learning with new technology</a:t>
            </a:r>
          </a:p>
          <a:p>
            <a:r>
              <a:rPr lang="en-US" dirty="0"/>
              <a:t>Working from home</a:t>
            </a:r>
          </a:p>
          <a:p>
            <a:r>
              <a:rPr lang="en-US" dirty="0"/>
              <a:t>Home schooling &amp; childcare issues</a:t>
            </a:r>
          </a:p>
          <a:p>
            <a:r>
              <a:rPr lang="en-US" dirty="0"/>
              <a:t>Unemployment &amp; financial distress</a:t>
            </a:r>
          </a:p>
          <a:p>
            <a:r>
              <a:rPr lang="en-US" dirty="0"/>
              <a:t>Media stories about death tolls</a:t>
            </a:r>
          </a:p>
          <a:p>
            <a:r>
              <a:rPr lang="en-US" dirty="0"/>
              <a:t>Ongoing uncertainty…</a:t>
            </a:r>
          </a:p>
          <a:p>
            <a:pPr marL="0" indent="0">
              <a:buNone/>
            </a:pPr>
            <a:r>
              <a:rPr lang="en-US" sz="3200" dirty="0">
                <a:solidFill>
                  <a:schemeClr val="accent2">
                    <a:lumMod val="75000"/>
                  </a:schemeClr>
                </a:solidFill>
              </a:rPr>
              <a:t>What has this experience taught us about mental health?</a:t>
            </a:r>
          </a:p>
        </p:txBody>
      </p:sp>
    </p:spTree>
    <p:extLst>
      <p:ext uri="{BB962C8B-B14F-4D97-AF65-F5344CB8AC3E}">
        <p14:creationId xmlns:p14="http://schemas.microsoft.com/office/powerpoint/2010/main" val="369106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BA519F-6CFA-6904-E1BF-DAE3826544FC}"/>
              </a:ext>
            </a:extLst>
          </p:cNvPr>
          <p:cNvSpPr>
            <a:spLocks noGrp="1"/>
          </p:cNvSpPr>
          <p:nvPr>
            <p:ph type="title"/>
          </p:nvPr>
        </p:nvSpPr>
        <p:spPr>
          <a:xfrm>
            <a:off x="838201" y="365125"/>
            <a:ext cx="5251316" cy="1807305"/>
          </a:xfrm>
        </p:spPr>
        <p:txBody>
          <a:bodyPr>
            <a:normAutofit/>
          </a:bodyPr>
          <a:lstStyle/>
          <a:p>
            <a:r>
              <a:rPr lang="en-US" sz="3700" dirty="0"/>
              <a:t>We Learned Environment Plays a Huge Role </a:t>
            </a:r>
            <a:br>
              <a:rPr lang="en-US" sz="3700" dirty="0"/>
            </a:br>
            <a:r>
              <a:rPr lang="en-US" sz="3700" dirty="0"/>
              <a:t>in Mental Health</a:t>
            </a:r>
          </a:p>
        </p:txBody>
      </p:sp>
      <p:sp>
        <p:nvSpPr>
          <p:cNvPr id="3" name="Content Placeholder 2">
            <a:extLst>
              <a:ext uri="{FF2B5EF4-FFF2-40B4-BE49-F238E27FC236}">
                <a16:creationId xmlns:a16="http://schemas.microsoft.com/office/drawing/2014/main" id="{30D5AFBF-7ADF-7652-2364-7866AD15B903}"/>
              </a:ext>
            </a:extLst>
          </p:cNvPr>
          <p:cNvSpPr>
            <a:spLocks noGrp="1"/>
          </p:cNvSpPr>
          <p:nvPr>
            <p:ph idx="1"/>
          </p:nvPr>
        </p:nvSpPr>
        <p:spPr>
          <a:xfrm>
            <a:off x="838200" y="2057400"/>
            <a:ext cx="5943600" cy="4321629"/>
          </a:xfrm>
        </p:spPr>
        <p:txBody>
          <a:bodyPr>
            <a:normAutofit/>
          </a:bodyPr>
          <a:lstStyle/>
          <a:p>
            <a:endParaRPr lang="en-US" sz="2000" dirty="0"/>
          </a:p>
          <a:p>
            <a:r>
              <a:rPr lang="en-US" sz="2400" dirty="0"/>
              <a:t>When our usual activities were taken away—everything from going into the office to socializing in person with friends—most of us noticed a shift in mental well-being. </a:t>
            </a:r>
          </a:p>
          <a:p>
            <a:r>
              <a:rPr lang="en-US" sz="2400" dirty="0"/>
              <a:t>Disrupted routines and limited activity affected our sleep, appetites and general sense of well-being. </a:t>
            </a:r>
          </a:p>
          <a:p>
            <a:r>
              <a:rPr lang="en-US" sz="2400" dirty="0"/>
              <a:t>We learned our surroundings and interactions matter to mental health </a:t>
            </a:r>
            <a:r>
              <a:rPr lang="en-US" sz="1200" dirty="0"/>
              <a:t>(9, 16).</a:t>
            </a:r>
          </a:p>
        </p:txBody>
      </p:sp>
      <p:pic>
        <p:nvPicPr>
          <p:cNvPr id="5" name="Picture 4" descr="Puzzle pieces">
            <a:extLst>
              <a:ext uri="{FF2B5EF4-FFF2-40B4-BE49-F238E27FC236}">
                <a16:creationId xmlns:a16="http://schemas.microsoft.com/office/drawing/2014/main" id="{B6E2B53C-F34D-6828-FF9B-27E31D7C62D8}"/>
              </a:ext>
            </a:extLst>
          </p:cNvPr>
          <p:cNvPicPr>
            <a:picLocks noChangeAspect="1"/>
          </p:cNvPicPr>
          <p:nvPr/>
        </p:nvPicPr>
        <p:blipFill rotWithShape="1">
          <a:blip r:embed="rId3"/>
          <a:srcRect l="24899" r="17282"/>
          <a:stretch/>
        </p:blipFill>
        <p:spPr>
          <a:xfrm>
            <a:off x="7184571" y="365124"/>
            <a:ext cx="5007429" cy="6492875"/>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4717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EF7ED8-D0B0-7A3B-3D8B-137774750048}"/>
              </a:ext>
            </a:extLst>
          </p:cNvPr>
          <p:cNvSpPr>
            <a:spLocks noGrp="1"/>
          </p:cNvSpPr>
          <p:nvPr>
            <p:ph type="title"/>
          </p:nvPr>
        </p:nvSpPr>
        <p:spPr>
          <a:xfrm>
            <a:off x="206502" y="365125"/>
            <a:ext cx="8055755" cy="1398361"/>
          </a:xfrm>
        </p:spPr>
        <p:txBody>
          <a:bodyPr>
            <a:normAutofit/>
          </a:bodyPr>
          <a:lstStyle/>
          <a:p>
            <a:r>
              <a:rPr lang="en-US" dirty="0"/>
              <a:t>We Tried a Variety of Coping Skills</a:t>
            </a:r>
          </a:p>
        </p:txBody>
      </p:sp>
      <p:sp>
        <p:nvSpPr>
          <p:cNvPr id="3" name="Content Placeholder 2">
            <a:extLst>
              <a:ext uri="{FF2B5EF4-FFF2-40B4-BE49-F238E27FC236}">
                <a16:creationId xmlns:a16="http://schemas.microsoft.com/office/drawing/2014/main" id="{7E1341E7-9924-8361-3431-57DE51FD972B}"/>
              </a:ext>
            </a:extLst>
          </p:cNvPr>
          <p:cNvSpPr>
            <a:spLocks noGrp="1"/>
          </p:cNvSpPr>
          <p:nvPr>
            <p:ph idx="1"/>
          </p:nvPr>
        </p:nvSpPr>
        <p:spPr>
          <a:xfrm>
            <a:off x="838199" y="1578429"/>
            <a:ext cx="6226629" cy="4914446"/>
          </a:xfrm>
        </p:spPr>
        <p:txBody>
          <a:bodyPr>
            <a:noAutofit/>
          </a:bodyPr>
          <a:lstStyle/>
          <a:p>
            <a:r>
              <a:rPr lang="en-US" sz="2400" dirty="0"/>
              <a:t>Most people’s “go-to” coping activities were suspended.</a:t>
            </a:r>
          </a:p>
          <a:p>
            <a:r>
              <a:rPr lang="en-US" sz="2400" dirty="0"/>
              <a:t>Gyms closed, social gatherings were discouraged, and large family events canceled. </a:t>
            </a:r>
          </a:p>
          <a:p>
            <a:r>
              <a:rPr lang="en-US" sz="2400" dirty="0"/>
              <a:t>Many people sought other positive coping skills, like online yoga practice, knitting or reading books in a cozy chair.</a:t>
            </a:r>
          </a:p>
          <a:p>
            <a:r>
              <a:rPr lang="en-US" sz="2400" dirty="0"/>
              <a:t>We learned that when you can’t access your usual coping tools a variety of activities can help us manage our emotions and deal with stress or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lack of social interaction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(9,16).</a:t>
            </a:r>
            <a:endParaRPr lang="en-US" sz="1200" dirty="0"/>
          </a:p>
        </p:txBody>
      </p:sp>
      <p:pic>
        <p:nvPicPr>
          <p:cNvPr id="5" name="Picture 4" descr="Orange yarn ball">
            <a:extLst>
              <a:ext uri="{FF2B5EF4-FFF2-40B4-BE49-F238E27FC236}">
                <a16:creationId xmlns:a16="http://schemas.microsoft.com/office/drawing/2014/main" id="{C6358E98-69D8-1856-DA07-185227B94130}"/>
              </a:ext>
            </a:extLst>
          </p:cNvPr>
          <p:cNvPicPr>
            <a:picLocks noChangeAspect="1"/>
          </p:cNvPicPr>
          <p:nvPr/>
        </p:nvPicPr>
        <p:blipFill rotWithShape="1">
          <a:blip r:embed="rId2"/>
          <a:srcRect l="35824" r="6139" b="-1"/>
          <a:stretch/>
        </p:blipFill>
        <p:spPr>
          <a:xfrm>
            <a:off x="7738146" y="925286"/>
            <a:ext cx="4247352" cy="593270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0638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594F12-2D34-8553-0D73-F9EA18200D68}"/>
              </a:ext>
            </a:extLst>
          </p:cNvPr>
          <p:cNvSpPr>
            <a:spLocks noGrp="1"/>
          </p:cNvSpPr>
          <p:nvPr>
            <p:ph type="title"/>
          </p:nvPr>
        </p:nvSpPr>
        <p:spPr>
          <a:xfrm>
            <a:off x="304800" y="365125"/>
            <a:ext cx="7848600" cy="1807305"/>
          </a:xfrm>
        </p:spPr>
        <p:txBody>
          <a:bodyPr>
            <a:normAutofit/>
          </a:bodyPr>
          <a:lstStyle/>
          <a:p>
            <a:r>
              <a:rPr lang="en-US" sz="3100" i="0" dirty="0">
                <a:effectLst/>
                <a:latin typeface="FS Albert Extra Bold"/>
              </a:rPr>
              <a:t>We Gained New Appreciation for the Outdoors</a:t>
            </a:r>
            <a:br>
              <a:rPr lang="en-US" sz="3100" b="0" i="0" dirty="0">
                <a:effectLst/>
                <a:latin typeface="FS Albert Extra Bold"/>
              </a:rPr>
            </a:br>
            <a:endParaRPr lang="en-US" sz="3100" dirty="0"/>
          </a:p>
        </p:txBody>
      </p:sp>
      <p:sp>
        <p:nvSpPr>
          <p:cNvPr id="3" name="Content Placeholder 2">
            <a:extLst>
              <a:ext uri="{FF2B5EF4-FFF2-40B4-BE49-F238E27FC236}">
                <a16:creationId xmlns:a16="http://schemas.microsoft.com/office/drawing/2014/main" id="{F65E41AE-4C35-51DE-3ACF-EDF3FF1B0F59}"/>
              </a:ext>
            </a:extLst>
          </p:cNvPr>
          <p:cNvSpPr>
            <a:spLocks noGrp="1"/>
          </p:cNvSpPr>
          <p:nvPr>
            <p:ph idx="1"/>
          </p:nvPr>
        </p:nvSpPr>
        <p:spPr>
          <a:xfrm>
            <a:off x="698502" y="1540042"/>
            <a:ext cx="6311897" cy="4523352"/>
          </a:xfrm>
        </p:spPr>
        <p:txBody>
          <a:bodyPr>
            <a:noAutofit/>
          </a:bodyPr>
          <a:lstStyle/>
          <a:p>
            <a:r>
              <a:rPr lang="en-US" sz="2400" dirty="0"/>
              <a:t>Outdoor spaces, such as backyards and community parks, offered a socially-distanced reprieve from being cooped up indoors.</a:t>
            </a:r>
          </a:p>
          <a:p>
            <a:r>
              <a:rPr lang="en-US" sz="2400" dirty="0"/>
              <a:t>Maybe you tried gardening, hiking, cycling or fishing as a new hobby.</a:t>
            </a:r>
          </a:p>
          <a:p>
            <a:endParaRPr lang="en-US" sz="2400" dirty="0"/>
          </a:p>
          <a:p>
            <a:r>
              <a:rPr lang="en-US" sz="2400" dirty="0"/>
              <a:t>An APA article titled "Nurtured by Nature" explains how time spent in nature is healing. It can improve our cognition and mental health. The benefits include improved attention, lower stress, better mood, and reduced risk of mental health disorders </a:t>
            </a:r>
            <a:r>
              <a:rPr lang="en-US" sz="2000" dirty="0"/>
              <a:t>(9,16,18). </a:t>
            </a:r>
          </a:p>
        </p:txBody>
      </p:sp>
      <p:pic>
        <p:nvPicPr>
          <p:cNvPr id="5" name="Picture 4" descr="Plant growing in a concrete crack">
            <a:extLst>
              <a:ext uri="{FF2B5EF4-FFF2-40B4-BE49-F238E27FC236}">
                <a16:creationId xmlns:a16="http://schemas.microsoft.com/office/drawing/2014/main" id="{67D4FB94-7EA9-B54F-7EB8-4E8D7B221ED3}"/>
              </a:ext>
            </a:extLst>
          </p:cNvPr>
          <p:cNvPicPr>
            <a:picLocks noChangeAspect="1"/>
          </p:cNvPicPr>
          <p:nvPr/>
        </p:nvPicPr>
        <p:blipFill rotWithShape="1">
          <a:blip r:embed="rId3"/>
          <a:srcRect l="11664" r="30298" b="-1"/>
          <a:stretch/>
        </p:blipFill>
        <p:spPr>
          <a:xfrm>
            <a:off x="7355512" y="1295399"/>
            <a:ext cx="4836487" cy="556259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5215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02D7CF-2015-F007-98D1-DEF487EEFE7C}"/>
              </a:ext>
            </a:extLst>
          </p:cNvPr>
          <p:cNvSpPr>
            <a:spLocks noGrp="1"/>
          </p:cNvSpPr>
          <p:nvPr>
            <p:ph type="title"/>
          </p:nvPr>
        </p:nvSpPr>
        <p:spPr>
          <a:xfrm>
            <a:off x="1171074" y="1396686"/>
            <a:ext cx="3240506" cy="4064628"/>
          </a:xfrm>
        </p:spPr>
        <p:txBody>
          <a:bodyPr>
            <a:normAutofit/>
          </a:bodyPr>
          <a:lstStyle/>
          <a:p>
            <a:r>
              <a:rPr lang="en-US" b="0" i="0" dirty="0">
                <a:solidFill>
                  <a:srgbClr val="FFFFFF"/>
                </a:solidFill>
                <a:effectLst/>
                <a:latin typeface="FS Albert Extra Bold"/>
              </a:rPr>
              <a:t>We Fought Stigma with Mental Health Awareness</a:t>
            </a:r>
            <a:br>
              <a:rPr lang="en-US" b="0" i="0" dirty="0">
                <a:solidFill>
                  <a:srgbClr val="FFFFFF"/>
                </a:solidFill>
                <a:effectLst/>
                <a:latin typeface="FS Albert Extra Bold"/>
              </a:rPr>
            </a:br>
            <a:endParaRPr lang="en-US"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B94110E-F474-FA79-3FBE-E0A7512E6C04}"/>
              </a:ext>
            </a:extLst>
          </p:cNvPr>
          <p:cNvSpPr>
            <a:spLocks noGrp="1"/>
          </p:cNvSpPr>
          <p:nvPr>
            <p:ph idx="1"/>
          </p:nvPr>
        </p:nvSpPr>
        <p:spPr>
          <a:xfrm>
            <a:off x="5370153" y="1456007"/>
            <a:ext cx="6204226" cy="4619939"/>
          </a:xfrm>
        </p:spPr>
        <p:txBody>
          <a:bodyPr>
            <a:normAutofit lnSpcReduction="10000"/>
          </a:bodyPr>
          <a:lstStyle/>
          <a:p>
            <a:pPr fontAlgn="base"/>
            <a:r>
              <a:rPr lang="en-US" sz="2400" dirty="0"/>
              <a:t>The COVID-19 pandemic helped inspire more conversations about the importance of mental health. </a:t>
            </a:r>
            <a:r>
              <a:rPr kumimoji="0" lang="en-US" sz="2400" b="0" i="0" u="none" strike="noStrike" kern="1200" cap="none" spc="0" normalizeH="0" baseline="0" noProof="0" dirty="0">
                <a:ln>
                  <a:noFill/>
                </a:ln>
                <a:effectLst/>
                <a:uLnTx/>
                <a:uFillTx/>
                <a:ea typeface="+mn-ea"/>
                <a:cs typeface="+mn-cs"/>
              </a:rPr>
              <a:t>Celebrities, athletes, and everyday people used social media to discuss </a:t>
            </a:r>
            <a:r>
              <a:rPr lang="en-US" sz="2400" dirty="0"/>
              <a:t>the</a:t>
            </a:r>
            <a:r>
              <a:rPr kumimoji="0" lang="en-US" sz="2400" b="0" i="0" u="none" strike="noStrike" kern="1200" cap="none" spc="0" normalizeH="0" baseline="0" noProof="0" dirty="0">
                <a:ln>
                  <a:noFill/>
                </a:ln>
                <a:effectLst/>
                <a:uLnTx/>
                <a:uFillTx/>
                <a:ea typeface="+mn-ea"/>
                <a:cs typeface="+mn-cs"/>
              </a:rPr>
              <a:t> impact on their psychological well-being</a:t>
            </a:r>
            <a:r>
              <a:rPr lang="en-US" sz="2400" dirty="0"/>
              <a:t>.</a:t>
            </a:r>
          </a:p>
          <a:p>
            <a:r>
              <a:rPr lang="en-US" sz="2400" dirty="0"/>
              <a:t>We learned that individuals, families, employers, and communities can help offer support to people when they need it.</a:t>
            </a:r>
          </a:p>
          <a:p>
            <a:r>
              <a:rPr lang="en-US" sz="2400" dirty="0"/>
              <a:t>Advocacy increased for the importance of self-care, therapy, and help for those with mental health conditions.</a:t>
            </a:r>
          </a:p>
          <a:p>
            <a:r>
              <a:rPr lang="en-US" sz="2400" dirty="0"/>
              <a:t>Hopefully, increased awareness leads to less stigma associated with seeking</a:t>
            </a:r>
            <a:r>
              <a:rPr kumimoji="0" lang="en-US" sz="2400" b="0" i="0" u="none" strike="noStrike" kern="1200" cap="none" spc="0" normalizeH="0" baseline="0" noProof="0" dirty="0">
                <a:ln>
                  <a:noFill/>
                </a:ln>
                <a:effectLst/>
                <a:uLnTx/>
                <a:uFillTx/>
                <a:ea typeface="+mn-ea"/>
                <a:cs typeface="+mn-cs"/>
              </a:rPr>
              <a:t> mental health care and therapy (</a:t>
            </a:r>
            <a:r>
              <a:rPr kumimoji="0" lang="en-US" sz="1200" b="0" i="0" u="none" strike="noStrike" kern="1200" cap="none" spc="0" normalizeH="0" baseline="0" noProof="0" dirty="0">
                <a:ln>
                  <a:noFill/>
                </a:ln>
                <a:effectLst/>
                <a:uLnTx/>
                <a:uFillTx/>
                <a:ea typeface="+mn-ea"/>
                <a:cs typeface="+mn-cs"/>
              </a:rPr>
              <a:t>9,16</a:t>
            </a:r>
            <a:r>
              <a:rPr kumimoji="0" lang="en-US" sz="2400" b="0" i="0" u="none" strike="noStrike" kern="1200" cap="none" spc="0" normalizeH="0" baseline="0" noProof="0" dirty="0">
                <a:ln>
                  <a:noFill/>
                </a:ln>
                <a:effectLst/>
                <a:uLnTx/>
                <a:uFillTx/>
                <a:ea typeface="+mn-ea"/>
                <a:cs typeface="+mn-cs"/>
              </a:rPr>
              <a:t>).</a:t>
            </a:r>
            <a:endParaRPr lang="en-US" sz="2400" dirty="0"/>
          </a:p>
          <a:p>
            <a:pPr marL="0" indent="0">
              <a:buNone/>
            </a:pPr>
            <a:endParaRPr lang="en-US" sz="1800" dirty="0"/>
          </a:p>
          <a:p>
            <a:endParaRPr lang="en-US" sz="1800" dirty="0"/>
          </a:p>
          <a:p>
            <a:endParaRPr lang="en-US" sz="1800" dirty="0"/>
          </a:p>
        </p:txBody>
      </p:sp>
    </p:spTree>
    <p:extLst>
      <p:ext uri="{BB962C8B-B14F-4D97-AF65-F5344CB8AC3E}">
        <p14:creationId xmlns:p14="http://schemas.microsoft.com/office/powerpoint/2010/main" val="316263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7B490F-16EE-5523-6B77-4BF6C9B0A30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kern="1200" dirty="0">
                <a:solidFill>
                  <a:schemeClr val="tx1"/>
                </a:solidFill>
                <a:latin typeface="+mj-lt"/>
                <a:ea typeface="+mj-ea"/>
                <a:cs typeface="+mj-cs"/>
              </a:rPr>
              <a:t>Some Coping Mechanisms were Not Positive – </a:t>
            </a:r>
            <a:r>
              <a:rPr lang="en-US" sz="3700" kern="1200" dirty="0">
                <a:solidFill>
                  <a:schemeClr val="accent2">
                    <a:lumMod val="50000"/>
                  </a:schemeClr>
                </a:solidFill>
                <a:latin typeface="+mj-lt"/>
                <a:ea typeface="+mj-ea"/>
                <a:cs typeface="+mj-cs"/>
              </a:rPr>
              <a:t>Substance use increased during the pandemic </a:t>
            </a:r>
            <a:r>
              <a:rPr lang="en-US" sz="1200" kern="1200" dirty="0">
                <a:solidFill>
                  <a:schemeClr val="accent2">
                    <a:lumMod val="50000"/>
                  </a:schemeClr>
                </a:solidFill>
                <a:latin typeface="+mj-lt"/>
                <a:ea typeface="+mj-ea"/>
                <a:cs typeface="+mj-cs"/>
              </a:rPr>
              <a:t>(1)</a:t>
            </a:r>
            <a:r>
              <a:rPr lang="en-US" sz="3700" kern="1200" dirty="0">
                <a:solidFill>
                  <a:schemeClr val="accent2">
                    <a:lumMod val="50000"/>
                  </a:schemeClr>
                </a:solidFill>
                <a:latin typeface="+mj-lt"/>
                <a:ea typeface="+mj-ea"/>
                <a:cs typeface="+mj-cs"/>
              </a:rPr>
              <a:t>.</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descr="A graph of a problem&#10;&#10;Description automatically generated with medium confidence">
            <a:extLst>
              <a:ext uri="{FF2B5EF4-FFF2-40B4-BE49-F238E27FC236}">
                <a16:creationId xmlns:a16="http://schemas.microsoft.com/office/drawing/2014/main" id="{9C7E7961-77F1-52D7-27EE-8E0AE2F887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6119" y="625684"/>
            <a:ext cx="5005310" cy="5455380"/>
          </a:xfrm>
          <a:prstGeom prst="rect">
            <a:avLst/>
          </a:prstGeom>
        </p:spPr>
      </p:pic>
    </p:spTree>
    <p:extLst>
      <p:ext uri="{BB962C8B-B14F-4D97-AF65-F5344CB8AC3E}">
        <p14:creationId xmlns:p14="http://schemas.microsoft.com/office/powerpoint/2010/main" val="169614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5C623F-5606-441B-1F43-5BF4CB1EA87B}"/>
              </a:ext>
            </a:extLst>
          </p:cNvPr>
          <p:cNvSpPr>
            <a:spLocks noGrp="1"/>
          </p:cNvSpPr>
          <p:nvPr>
            <p:ph type="title"/>
          </p:nvPr>
        </p:nvSpPr>
        <p:spPr>
          <a:xfrm>
            <a:off x="838200" y="365125"/>
            <a:ext cx="10515600" cy="1325563"/>
          </a:xfrm>
        </p:spPr>
        <p:txBody>
          <a:bodyPr>
            <a:normAutofit/>
          </a:bodyPr>
          <a:lstStyle/>
          <a:p>
            <a:r>
              <a:rPr lang="en-US" sz="5000" dirty="0"/>
              <a:t>Reflections Two Years Post-Pandemic?</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25663A82-2840-FB14-1307-91886169504B}"/>
              </a:ext>
            </a:extLst>
          </p:cNvPr>
          <p:cNvGraphicFramePr>
            <a:graphicFrameLocks noGrp="1"/>
          </p:cNvGraphicFramePr>
          <p:nvPr>
            <p:ph idx="1"/>
            <p:extLst>
              <p:ext uri="{D42A27DB-BD31-4B8C-83A1-F6EECF244321}">
                <p14:modId xmlns:p14="http://schemas.microsoft.com/office/powerpoint/2010/main" val="38846716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7048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7850</TotalTime>
  <Words>2270</Words>
  <Application>Microsoft Macintosh PowerPoint</Application>
  <PresentationFormat>Widescreen</PresentationFormat>
  <Paragraphs>170</Paragraphs>
  <Slides>29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FS Albert Extra Bold</vt:lpstr>
      <vt:lpstr>Walbaum Display</vt:lpstr>
      <vt:lpstr>Office Theme</vt:lpstr>
      <vt:lpstr>What COVID-19 Taught Us about Mental Health  </vt:lpstr>
      <vt:lpstr>Purpose</vt:lpstr>
      <vt:lpstr>Challenges of the COVID-19 Pandemic</vt:lpstr>
      <vt:lpstr>We Learned Environment Plays a Huge Role  in Mental Health</vt:lpstr>
      <vt:lpstr>We Tried a Variety of Coping Skills</vt:lpstr>
      <vt:lpstr>We Gained New Appreciation for the Outdoors </vt:lpstr>
      <vt:lpstr>We Fought Stigma with Mental Health Awareness </vt:lpstr>
      <vt:lpstr>Some Coping Mechanisms were Not Positive – Substance use increased during the pandemic (1).</vt:lpstr>
      <vt:lpstr>Reflections Two Years Post-Pandemic?</vt:lpstr>
      <vt:lpstr>College Student Mental Health Post-Pandemic</vt:lpstr>
      <vt:lpstr>College Counseling Centers Overload</vt:lpstr>
      <vt:lpstr>Comprehensive Mental Health Strategies </vt:lpstr>
      <vt:lpstr>Newer Approaches to College Mental Health</vt:lpstr>
      <vt:lpstr>Trauma- Informed Care</vt:lpstr>
      <vt:lpstr>Public Health-informed Approach </vt:lpstr>
      <vt:lpstr>Creative Approaches to Student MH Support </vt:lpstr>
      <vt:lpstr>Nurture a Culture of Wellness</vt:lpstr>
      <vt:lpstr>Advocate for College Mental Health Policy</vt:lpstr>
      <vt:lpstr>Our Mental Health Strategy Post-Pandemic ?</vt:lpstr>
      <vt:lpstr>Service Possibilities for Phi Alpha Chapters</vt:lpstr>
      <vt:lpstr>     Self-care Planning for Social Workers – Excerpt from 3/28/23 presentation </vt:lpstr>
      <vt:lpstr>Implications for Social Work Educators &amp; Students</vt:lpstr>
      <vt:lpstr>Integrating Self-Care as Ethical Practice</vt:lpstr>
      <vt:lpstr>PowerPoint Presentation</vt:lpstr>
      <vt:lpstr>Self-care plan</vt:lpstr>
      <vt:lpstr>Simplest Self-Care: Breathe for Stress Relief!</vt:lpstr>
      <vt:lpstr>Thank You!</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College Student Mental Health – Promising Campus interventions</dc:title>
  <dc:creator>Mary Daly</dc:creator>
  <cp:lastModifiedBy>Cherry, Donna Jean</cp:lastModifiedBy>
  <cp:revision>7</cp:revision>
  <dcterms:created xsi:type="dcterms:W3CDTF">2023-11-06T19:25:28Z</dcterms:created>
  <dcterms:modified xsi:type="dcterms:W3CDTF">2023-11-15T00:09:54Z</dcterms:modified>
</cp:coreProperties>
</file>