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1" r:id="rId4"/>
    <p:sldId id="283" r:id="rId5"/>
    <p:sldId id="284" r:id="rId6"/>
    <p:sldId id="285" r:id="rId7"/>
    <p:sldId id="262" r:id="rId8"/>
    <p:sldId id="264" r:id="rId9"/>
    <p:sldId id="26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F758-1206-4787-8257-C5E7158F0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648F1-778F-461B-9B92-C44430B0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E6738-7426-414F-B379-C9C49357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EA73-6693-48ED-A7CD-378E2DBC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2B32-D347-4673-BC87-E7B660D0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47E4-E322-49D2-9618-015945AF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CB6EC-74F0-4E66-B5B2-B35BBE01C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BE47A-7A3D-4524-9AA3-14D62C09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32B6-0E34-4A44-B6C6-AB017C29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B0C30-A50B-482D-A886-6AA63C25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BDF5A-534B-4F3D-9B07-4E5E897B5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E0A48-BA22-49BC-988B-28F89F108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03654-5519-4F39-8221-B23CE9B4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E03C9-C88A-4295-9BEA-0D0A5614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09B7-7DDC-4991-9D30-A0B88DE7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704C-27A1-48BF-A490-4120428A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9BAB-29F8-4B4E-AEC2-D8738CD7F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BD72-0373-4043-92D4-8831C7BC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5F5D-1E82-46A0-85BD-3E679D1D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2AACC-42BE-4979-9250-B2B3EBA3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E52A-EE1D-4D9B-BA63-3FF7C58C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207F0-7660-40C3-B80A-F5171D68A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CE207-FB85-4F34-AE6C-1BD469B7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59716-CE60-4268-829E-DD132272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602A-AF28-413B-8B0D-36DB497E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2B51-088A-423B-A3BE-6B2CCFB9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50874-3C59-4C7B-BF80-04F502683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E797-46AF-4050-80B6-8ED71162C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D2696-D9F2-4474-8656-793ECEF2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BF83D-2B39-410B-9C98-BBE60E29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E209C-6525-46A5-9DB9-DC7C6F21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FCCD-5437-4C7E-B293-801C8E31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DC7E8-0D9A-458D-B8A3-31565F6AD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BFD5F-F3DD-4BAD-ACAB-8B0BE202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63FE2-EE04-4C50-B21F-91A25EE8E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DAC44-6909-45C8-BE8C-5D91903EC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4A1AF-0D82-4E99-B45A-D9557C86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AFCE8-E106-40CB-BCEB-CAC46396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36FA3-03AD-4216-A1DB-6D85527A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1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6CAC-B819-4679-A9FD-58195111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ED35E-43A9-473E-8543-C3061652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0FA60-4037-4899-A00E-913BBB0E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D7052-9D1B-4525-91BC-BAD630A2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0D20A-9840-4C10-9B2A-6B392C27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FBED8-D4C9-41A5-AF5B-CC1FC373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3B749-8B4E-4AAE-B7CD-D81DF3CF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7D4A-E990-44A0-9548-9E46296F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B1D2F-56D2-4DEB-8192-EE412015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5D15A-867C-4022-9D61-19DB240A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E9D2B-1038-45D8-965F-988AD8AC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B52DB-3795-43A2-9E08-AB45A176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BA99-692B-4306-B38D-F5DE4F1D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9150-C9ED-4339-AF62-221311D2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D6C2B-9D3A-45DE-8433-D55D998C0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3EC1A-69C6-47D2-A753-6D78CE225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F7AB7-B192-4530-BA18-54A412A3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7DD30-BB74-4F73-ADC1-AA5D8AB2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7A77B-28A7-4B44-819D-6C2FB892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AE48C2-E3B7-49E2-AFEC-141AA6D2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DC8D3-035D-4055-A332-A715A3478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C9CD-E84A-4C73-A6A2-D85A0F1D7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A9A-ECDA-4624-AF0E-18C3B1EF1F2F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F503-F7E9-4F47-9739-E6BCC74F6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F05BB-6389-4F0A-A64D-FF14D07A8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hialpha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176B-7088-4122-A280-981DB1A07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1535" y="640081"/>
            <a:ext cx="6610383" cy="3497021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Phi Alpha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Getting Your Year Started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CDA1B-BADF-4F3B-BF3F-73F607D4B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759" y="4393579"/>
            <a:ext cx="6602159" cy="1824341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Jay Gabbard, PhD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Western Kentucky University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Delta Mu Chapter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August 31, 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7744A9-B1DD-4F76-B3B2-02A51E6DF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8">
            <a:extLst>
              <a:ext uri="{FF2B5EF4-FFF2-40B4-BE49-F238E27FC236}">
                <a16:creationId xmlns:a16="http://schemas.microsoft.com/office/drawing/2014/main" id="{09F52C97-D8A0-4C58-9D04-B8733EE38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36" y="644333"/>
            <a:ext cx="3343935" cy="55693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10EFFE6-B4B1-4918-8FC1-C517D189C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"/>
          <a:stretch/>
        </p:blipFill>
        <p:spPr>
          <a:xfrm>
            <a:off x="809243" y="809244"/>
            <a:ext cx="3017520" cy="52395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7549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Grants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200" b="1" i="0" dirty="0">
                <a:solidFill>
                  <a:srgbClr val="002060"/>
                </a:solidFill>
                <a:effectLst/>
              </a:rPr>
              <a:t>(continued)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809749"/>
            <a:ext cx="11557416" cy="436721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Expenses not funded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Payment to students, faculty, or staff.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Excessive decorations, food or merchandise primarily for students.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Activity report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The chapter officer who submits the application is responsible for submitting an Activity Report within one month of the activity.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Includes: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Brief summary of the activity/outcomes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Full accounting of funds expended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Support evidence that the activity occurred (e.g., photographs, brochures, media coverage)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that do not submit the report jeopardize their future grant funding.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Chapter Handbook</a:t>
            </a:r>
            <a:r>
              <a:rPr lang="en-US" sz="3600" dirty="0">
                <a:solidFill>
                  <a:srgbClr val="46707F"/>
                </a:solidFill>
                <a:latin typeface="Open Sans"/>
              </a:rPr>
              <a:t> </a:t>
            </a:r>
            <a:r>
              <a:rPr lang="en-US" sz="2800" dirty="0">
                <a:solidFill>
                  <a:srgbClr val="46707F"/>
                </a:solidFill>
                <a:latin typeface="Open Sans"/>
                <a:hlinkClick r:id="rId2"/>
              </a:rPr>
              <a:t>https://phialpha.org/</a:t>
            </a:r>
            <a:endParaRPr lang="en-US" sz="2800" dirty="0">
              <a:solidFill>
                <a:srgbClr val="46707F"/>
              </a:solidFill>
              <a:latin typeface="Open Sans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569" y="1817269"/>
            <a:ext cx="11025553" cy="4078339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IV. COLLEGIATE OFFICERS AND ADVISORS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</a:rPr>
              <a:t>Required Officers: President, Vice-President, Secretary, Treasurer (or combined Secretary-Treasurer. </a:t>
            </a:r>
          </a:p>
          <a:p>
            <a:pPr lvl="1">
              <a:buFont typeface="Wingdings" pitchFamily="2" charset="2"/>
              <a:buChar char="Ø"/>
            </a:pPr>
            <a:r>
              <a:rPr lang="en-US" i="1" dirty="0">
                <a:solidFill>
                  <a:srgbClr val="46707F"/>
                </a:solidFill>
              </a:rPr>
              <a:t>See handbook for suggested roles/responsibilities of each officer.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</a:rPr>
              <a:t>Additional Officers:  may be added to meet the needs of the individual chapters.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</a:rPr>
              <a:t>Mentors: chapter may have Alumni, Professional, Faculty, or Honorary Members.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</a:rPr>
              <a:t>Advisors</a:t>
            </a:r>
          </a:p>
          <a:p>
            <a:pPr lvl="1">
              <a:buFont typeface="Wingdings" pitchFamily="2" charset="2"/>
              <a:buChar char="Ø"/>
            </a:pPr>
            <a:r>
              <a:rPr lang="en-US" i="1" dirty="0">
                <a:solidFill>
                  <a:srgbClr val="46707F"/>
                </a:solidFill>
              </a:rPr>
              <a:t>See handbook for overview/scope of being an advisor.</a:t>
            </a:r>
          </a:p>
          <a:p>
            <a:pPr lvl="1">
              <a:buFont typeface="Wingdings" pitchFamily="2" charset="2"/>
              <a:buChar char="Ø"/>
            </a:pPr>
            <a:r>
              <a:rPr lang="en-US" i="1" dirty="0">
                <a:solidFill>
                  <a:srgbClr val="46707F"/>
                </a:solidFill>
              </a:rPr>
              <a:t>See handbook for specific advisor responsibilities</a:t>
            </a:r>
          </a:p>
          <a:p>
            <a:pPr marL="0" indent="0">
              <a:buNone/>
            </a:pPr>
            <a:endParaRPr lang="en-US" sz="2800" dirty="0">
              <a:solidFill>
                <a:srgbClr val="46707F"/>
              </a:solidFill>
              <a:latin typeface="Open Sans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8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effectLst/>
              </a:rPr>
              <a:t>Advisor Checklist to Get Started</a:t>
            </a:r>
            <a:endParaRPr lang="en-US" sz="3200" b="1" dirty="0"/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2" y="1782100"/>
            <a:ext cx="11453446" cy="40783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Meet with officers – or meet with members and elect officers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Draft plan of action for upcoming year, including at least one activity that promotes scholarship, community service, and leadership development.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 meeting schedule for fall (date, time, location)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Schedule officer meetings to prepare agendas for regular meetings and establish communication strategies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Officers draft a budget.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 Chapter Grant application (deadline for fall grant is September 1st). https://</a:t>
            </a:r>
            <a:r>
              <a:rPr lang="en-US" sz="2400" dirty="0" err="1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www.phialpha.org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400" dirty="0" err="1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programs.html</a:t>
            </a:r>
            <a:endParaRPr lang="en-US" sz="2400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Aid in registering chapter as a student organization.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Locate bylaws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bank account; serve as co-signatory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buFont typeface="Wingdings" pitchFamily="2" charset="2"/>
              <a:buChar char="ü"/>
            </a:pPr>
            <a:endParaRPr lang="en-US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5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First regular business meeting</a:t>
            </a:r>
            <a:br>
              <a:rPr lang="en-US" sz="3600" dirty="0"/>
            </a:br>
            <a:r>
              <a:rPr lang="en-US" sz="2000" i="1" dirty="0"/>
              <a:t>source: Phi Alpha Chapter Handbook, </a:t>
            </a:r>
            <a:r>
              <a:rPr lang="en-US" sz="2000" dirty="0"/>
              <a:t>XII. CALENDAR FOR CHAPTER ACTIVITIES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67978" cy="497804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Membership approves calendar of events and budget.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Assign committee members.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Treasurer collects chapter dues.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Officers finalize Phi Alpha schedule on the college activities calendar.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Finalize a written plan of action for the chapter’s activities for the year, including at least one activity that promotes scholarship, community service, and leadership development. 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5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Fall</a:t>
            </a:r>
            <a:br>
              <a:rPr lang="en-US" sz="3600" dirty="0"/>
            </a:br>
            <a:r>
              <a:rPr lang="en-US" sz="2000" i="1" dirty="0"/>
              <a:t>source: Phi Alpha Chapter Handbook, </a:t>
            </a:r>
            <a:r>
              <a:rPr lang="en-US" sz="2000" dirty="0"/>
              <a:t>XII. CALENDAR FOR CHAPTER ACTIVITIES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67978" cy="497804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Programs, field trips and regular meetings.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 service project.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function.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 Chapter Grant application (deadline for spring grant is January 1st). https://</a:t>
            </a:r>
            <a:r>
              <a:rPr lang="en-US" sz="2400" dirty="0" err="1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www.phialpha.org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400" dirty="0" err="1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programs.html</a:t>
            </a:r>
            <a:endParaRPr lang="en-US" sz="2400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3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National Office Suppor</a:t>
            </a:r>
            <a:r>
              <a:rPr lang="en-US" sz="3600" dirty="0"/>
              <a:t>t </a:t>
            </a: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38" y="1610349"/>
            <a:ext cx="11365523" cy="40783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Financial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 Support (non-competitive) $100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 Grants (competitive)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Monthly Zoom Meet-up Meetings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 Handbook (additional sections)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VIII. CHAPTER MEETINGS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IX. CHAPTER FUNDRAISING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X. CHAPTER SERVICE ACTIVITIES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XI. ENGAGING ALUMNI TIPS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XIII. NAME, SYMBOL, LOGO USAGE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XV. SOCIAL MEDIA GUIDELINES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XVI. LIABILITY AND RISK REDUCTION</a:t>
            </a:r>
            <a:endParaRPr lang="en-US" sz="2200" dirty="0">
              <a:solidFill>
                <a:srgbClr val="46707F"/>
              </a:solidFill>
              <a:latin typeface="Open Sans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1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Support</a:t>
            </a:r>
            <a:r>
              <a:rPr lang="en-US" sz="3600" b="0" i="0" dirty="0">
                <a:solidFill>
                  <a:srgbClr val="002060"/>
                </a:solidFill>
                <a:effectLst/>
              </a:rPr>
              <a:t> 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0404423" cy="46263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Intent: to support chapters in organizing membership and new member recruitment.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Details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may ask for and receive up to $100 toward an event or</a:t>
            </a:r>
            <a:br>
              <a:rPr lang="en-US" dirty="0">
                <a:latin typeface="Open Sans"/>
              </a:rPr>
            </a:b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meeting.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are asked to organize membership and invite students who are eligible to join Phi 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A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lpha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unds may be used for refreshments, materials, or other items.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will also receive a Phi Alpha tabletop display.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submit a brief account following the event or meeting.</a:t>
            </a:r>
            <a:endParaRPr lang="en-US" b="0" i="0" dirty="0">
              <a:solidFill>
                <a:srgbClr val="002060"/>
              </a:solidFill>
              <a:effectLst/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1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Grants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5" y="1866543"/>
            <a:ext cx="11647358" cy="48021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I</a:t>
            </a: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ntent: promote and support chapters’ engagement in service learning and consistent with Phi Alpha mission: (1) humanitarian goals; (2) bonds among 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Application content/fields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Content areas: (1) activities, (2) impact, (3) Phi Alpha contribution, (4) budget, (5) timeframe.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field allows up to 500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Awards: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M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aximum award is $1,000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$6000 awarded each year: $3000 awarded per semester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Deadline Sept 1</a:t>
            </a:r>
            <a:r>
              <a:rPr lang="en-US" sz="2400" b="0" i="0" baseline="30000" dirty="0">
                <a:solidFill>
                  <a:srgbClr val="FF0000"/>
                </a:solidFill>
                <a:effectLst/>
                <a:latin typeface="Open Sans"/>
              </a:rPr>
              <a:t>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 (Fall semester);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Awards announced Oct 1</a:t>
            </a:r>
            <a:r>
              <a:rPr lang="en-US" sz="2400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.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Deadline Jan1</a:t>
            </a:r>
            <a:r>
              <a:rPr lang="en-US" sz="2400" b="0" i="0" baseline="30000" dirty="0">
                <a:solidFill>
                  <a:srgbClr val="FF0000"/>
                </a:solidFill>
                <a:effectLst/>
                <a:latin typeface="Open Sans"/>
              </a:rPr>
              <a:t>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 (Spring semester);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Awards announced Feb 1</a:t>
            </a:r>
            <a:r>
              <a:rPr lang="en-US" sz="2400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46707F"/>
              </a:solidFill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2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Grants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200" b="1" i="0" dirty="0">
                <a:solidFill>
                  <a:srgbClr val="002060"/>
                </a:solidFill>
                <a:effectLst/>
              </a:rPr>
              <a:t>(continued)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7785"/>
            <a:ext cx="11183912" cy="45691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completed by chapter officer.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Eligibility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All chapters registered/in good standing with home office.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may partner with other organizations.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Grant Conditions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Funds should focus on bringing services to the community.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Funds must be used only for the activity listed on the application.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Activities must comply with university policies. Phi Alpha does not provide liability coverage for these activities.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may apply for one grant per academic year.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must return any used funds to home office.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9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4590</TotalTime>
  <Words>803</Words>
  <Application>Microsoft Macintosh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Wingdings</vt:lpstr>
      <vt:lpstr>Office Theme</vt:lpstr>
      <vt:lpstr>Phi Alpha  Getting Your Year Started</vt:lpstr>
      <vt:lpstr>Chapter Handbook https://phialpha.org/</vt:lpstr>
      <vt:lpstr>Advisor Checklist to Get Started</vt:lpstr>
      <vt:lpstr>First regular business meeting source: Phi Alpha Chapter Handbook, XII. CALENDAR FOR CHAPTER ACTIVITIES</vt:lpstr>
      <vt:lpstr>Fall source: Phi Alpha Chapter Handbook, XII. CALENDAR FOR CHAPTER ACTIVITIES</vt:lpstr>
      <vt:lpstr>National Office Support </vt:lpstr>
      <vt:lpstr>Chapter Support  </vt:lpstr>
      <vt:lpstr>Chapter Grants</vt:lpstr>
      <vt:lpstr>Chapter Grants (continued) </vt:lpstr>
      <vt:lpstr>Chapter Grants (continued)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Alpha Awards &amp; Scholarships</dc:title>
  <dc:creator>Cherry, Donna Jean</dc:creator>
  <cp:lastModifiedBy>Cherry, Donna Jean</cp:lastModifiedBy>
  <cp:revision>47</cp:revision>
  <dcterms:created xsi:type="dcterms:W3CDTF">2021-02-23T12:41:35Z</dcterms:created>
  <dcterms:modified xsi:type="dcterms:W3CDTF">2022-09-01T01:13:13Z</dcterms:modified>
</cp:coreProperties>
</file>