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6" r:id="rId3"/>
    <p:sldId id="311" r:id="rId4"/>
    <p:sldId id="312" r:id="rId5"/>
    <p:sldId id="286" r:id="rId6"/>
    <p:sldId id="285" r:id="rId7"/>
    <p:sldId id="266" r:id="rId8"/>
    <p:sldId id="317" r:id="rId9"/>
    <p:sldId id="318" r:id="rId10"/>
    <p:sldId id="320" r:id="rId11"/>
    <p:sldId id="319" r:id="rId12"/>
    <p:sldId id="321" r:id="rId13"/>
    <p:sldId id="322" r:id="rId14"/>
    <p:sldId id="323" r:id="rId15"/>
    <p:sldId id="325" r:id="rId16"/>
    <p:sldId id="324" r:id="rId17"/>
    <p:sldId id="315" r:id="rId18"/>
    <p:sldId id="316" r:id="rId19"/>
    <p:sldId id="279" r:id="rId20"/>
    <p:sldId id="313" r:id="rId21"/>
    <p:sldId id="278" r:id="rId22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D45ED-16DB-4BE4-DB32-05CA654E70F1}" v="9" dt="2023-03-27T19:02:59.749"/>
    <p1510:client id="{0E934224-B177-9C61-FCFF-EA0859E4FB23}" v="54" dt="2023-03-27T23:26:47.145"/>
    <p1510:client id="{33F34F37-EC82-6C03-1CB9-97C78FDBB959}" v="1" dt="2023-03-27T20:04:28.901"/>
    <p1510:client id="{73DEF125-D0D8-3C40-2BBF-54FCD4A2482F}" v="56" dt="2023-03-27T20:35:39.092"/>
    <p1510:client id="{F9C0B941-7238-4A75-FF3E-5EDBFE300199}" v="1747" dt="2023-03-27T19:05:32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>
      <p:cViewPr varScale="1">
        <p:scale>
          <a:sx n="102" d="100"/>
          <a:sy n="102" d="100"/>
        </p:scale>
        <p:origin x="19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363F0-4324-4431-9B2B-FB9DDB33CE59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57148D5-B215-4A21-9C2F-1929F30C420E}">
      <dgm:prSet phldrT="[Text]" phldr="0"/>
      <dgm:spPr/>
      <dgm:t>
        <a:bodyPr/>
        <a:lstStyle/>
        <a:p>
          <a:r>
            <a:rPr lang="en-US">
              <a:latin typeface="Constantia"/>
            </a:rPr>
            <a:t>Mindfulness</a:t>
          </a:r>
          <a:endParaRPr lang="en-US"/>
        </a:p>
      </dgm:t>
    </dgm:pt>
    <dgm:pt modelId="{A7FB3A47-A545-40F7-B224-5F29A4A0ACE8}" type="parTrans" cxnId="{82083A35-D41B-4B58-88DE-0037E1A86244}">
      <dgm:prSet/>
      <dgm:spPr/>
      <dgm:t>
        <a:bodyPr/>
        <a:lstStyle/>
        <a:p>
          <a:endParaRPr lang="en-US"/>
        </a:p>
      </dgm:t>
    </dgm:pt>
    <dgm:pt modelId="{6F1F9956-78C3-4515-94E4-A217FE06993C}" type="sibTrans" cxnId="{82083A35-D41B-4B58-88DE-0037E1A86244}">
      <dgm:prSet/>
      <dgm:spPr/>
      <dgm:t>
        <a:bodyPr/>
        <a:lstStyle/>
        <a:p>
          <a:endParaRPr lang="en-US"/>
        </a:p>
      </dgm:t>
    </dgm:pt>
    <dgm:pt modelId="{80D02169-612C-4C10-B512-28E97CD79DD5}">
      <dgm:prSet phldrT="[Text]" phldr="0"/>
      <dgm:spPr/>
      <dgm:t>
        <a:bodyPr/>
        <a:lstStyle/>
        <a:p>
          <a:r>
            <a:rPr lang="en-US">
              <a:latin typeface="Constantia"/>
            </a:rPr>
            <a:t>Cooking</a:t>
          </a:r>
          <a:endParaRPr lang="en-US"/>
        </a:p>
      </dgm:t>
    </dgm:pt>
    <dgm:pt modelId="{7E84A8BF-C26E-4831-AE35-2CDE6F85C588}" type="parTrans" cxnId="{7C118EFA-222F-43FE-9039-E66CD8EC04C0}">
      <dgm:prSet/>
      <dgm:spPr/>
      <dgm:t>
        <a:bodyPr/>
        <a:lstStyle/>
        <a:p>
          <a:endParaRPr lang="en-US"/>
        </a:p>
      </dgm:t>
    </dgm:pt>
    <dgm:pt modelId="{13BA09BB-5873-46FA-AE4E-2EF1D2DB3295}" type="sibTrans" cxnId="{7C118EFA-222F-43FE-9039-E66CD8EC04C0}">
      <dgm:prSet/>
      <dgm:spPr/>
      <dgm:t>
        <a:bodyPr/>
        <a:lstStyle/>
        <a:p>
          <a:endParaRPr lang="en-US"/>
        </a:p>
      </dgm:t>
    </dgm:pt>
    <dgm:pt modelId="{96FC2D71-DBF6-48AC-913E-447175E6B650}">
      <dgm:prSet phldrT="[Text]" phldr="0"/>
      <dgm:spPr/>
      <dgm:t>
        <a:bodyPr/>
        <a:lstStyle/>
        <a:p>
          <a:pPr rtl="0"/>
          <a:r>
            <a:rPr lang="en-US">
              <a:latin typeface="Constantia"/>
            </a:rPr>
            <a:t>Socializing</a:t>
          </a:r>
          <a:endParaRPr lang="en-US"/>
        </a:p>
      </dgm:t>
    </dgm:pt>
    <dgm:pt modelId="{AD71BB60-7E5C-4A6B-9C58-2E1D44840356}" type="parTrans" cxnId="{7752A388-F31A-491F-B1CA-405846DCEE7E}">
      <dgm:prSet/>
      <dgm:spPr/>
      <dgm:t>
        <a:bodyPr/>
        <a:lstStyle/>
        <a:p>
          <a:endParaRPr lang="en-US"/>
        </a:p>
      </dgm:t>
    </dgm:pt>
    <dgm:pt modelId="{C2577241-9FDA-417E-B9D8-7CC055798E41}" type="sibTrans" cxnId="{7752A388-F31A-491F-B1CA-405846DCEE7E}">
      <dgm:prSet/>
      <dgm:spPr/>
      <dgm:t>
        <a:bodyPr/>
        <a:lstStyle/>
        <a:p>
          <a:endParaRPr lang="en-US"/>
        </a:p>
      </dgm:t>
    </dgm:pt>
    <dgm:pt modelId="{91A73374-4CBF-4342-8381-8AD7CC3A2C5B}">
      <dgm:prSet phldr="0"/>
      <dgm:spPr/>
      <dgm:t>
        <a:bodyPr/>
        <a:lstStyle/>
        <a:p>
          <a:pPr rtl="0"/>
          <a:r>
            <a:rPr lang="en-US">
              <a:latin typeface="Constantia"/>
            </a:rPr>
            <a:t>Nature</a:t>
          </a:r>
        </a:p>
      </dgm:t>
    </dgm:pt>
    <dgm:pt modelId="{EB4D8FC3-14D8-4E5E-BE52-302F878727CA}" type="parTrans" cxnId="{6EE36023-1B0B-4669-8BBF-44FE749A2410}">
      <dgm:prSet/>
      <dgm:spPr/>
    </dgm:pt>
    <dgm:pt modelId="{7C2D0BF0-B728-43FC-BDE3-47C6D54E1519}" type="sibTrans" cxnId="{6EE36023-1B0B-4669-8BBF-44FE749A2410}">
      <dgm:prSet/>
      <dgm:spPr/>
    </dgm:pt>
    <dgm:pt modelId="{1DC395E6-7B28-4537-AAF8-A89E02088B14}">
      <dgm:prSet phldr="0"/>
      <dgm:spPr/>
      <dgm:t>
        <a:bodyPr/>
        <a:lstStyle/>
        <a:p>
          <a:pPr rtl="0"/>
          <a:r>
            <a:rPr lang="en-US">
              <a:latin typeface="Constantia"/>
            </a:rPr>
            <a:t>Exercise</a:t>
          </a:r>
        </a:p>
      </dgm:t>
    </dgm:pt>
    <dgm:pt modelId="{3BD95892-DA56-478A-8729-AD0EFC8F4C38}" type="parTrans" cxnId="{764B9CAE-B426-4B48-9FC2-21192B46CCA8}">
      <dgm:prSet/>
      <dgm:spPr/>
    </dgm:pt>
    <dgm:pt modelId="{FE623B9B-2DBB-42BE-9870-3265A55B01A8}" type="sibTrans" cxnId="{764B9CAE-B426-4B48-9FC2-21192B46CCA8}">
      <dgm:prSet/>
      <dgm:spPr/>
    </dgm:pt>
    <dgm:pt modelId="{1C75E731-714E-4FE5-B775-7072D366E011}">
      <dgm:prSet phldr="0"/>
      <dgm:spPr/>
      <dgm:t>
        <a:bodyPr/>
        <a:lstStyle/>
        <a:p>
          <a:pPr rtl="0"/>
          <a:r>
            <a:rPr lang="en-US">
              <a:latin typeface="Constantia"/>
            </a:rPr>
            <a:t>Reading</a:t>
          </a:r>
        </a:p>
      </dgm:t>
    </dgm:pt>
    <dgm:pt modelId="{237DA1F6-F8C8-4CE2-B21D-D1979C437BA0}" type="parTrans" cxnId="{63D6B316-D6CD-47FB-A315-A76166834B3B}">
      <dgm:prSet/>
      <dgm:spPr/>
    </dgm:pt>
    <dgm:pt modelId="{E89D3199-0CA3-4481-8710-3260E8E4C0EB}" type="sibTrans" cxnId="{63D6B316-D6CD-47FB-A315-A76166834B3B}">
      <dgm:prSet/>
      <dgm:spPr/>
    </dgm:pt>
    <dgm:pt modelId="{DCBA8965-A794-41FF-90D9-F4B82C0ACDB0}">
      <dgm:prSet phldr="0"/>
      <dgm:spPr/>
      <dgm:t>
        <a:bodyPr/>
        <a:lstStyle/>
        <a:p>
          <a:pPr rtl="0"/>
          <a:r>
            <a:rPr lang="en-US">
              <a:latin typeface="Constantia"/>
            </a:rPr>
            <a:t>Journaling</a:t>
          </a:r>
        </a:p>
      </dgm:t>
    </dgm:pt>
    <dgm:pt modelId="{388C700F-A929-4275-B5B7-947087E8A0D0}" type="parTrans" cxnId="{A900E74D-C32C-4D14-9E47-C68A0D1F4D4D}">
      <dgm:prSet/>
      <dgm:spPr/>
    </dgm:pt>
    <dgm:pt modelId="{225B6F92-D0BF-489D-A8E1-CFA2E8B5B7CF}" type="sibTrans" cxnId="{A900E74D-C32C-4D14-9E47-C68A0D1F4D4D}">
      <dgm:prSet/>
      <dgm:spPr/>
    </dgm:pt>
    <dgm:pt modelId="{D14464E1-5E74-484D-A20F-25E7B5FD38C7}">
      <dgm:prSet phldr="0"/>
      <dgm:spPr/>
      <dgm:t>
        <a:bodyPr/>
        <a:lstStyle/>
        <a:p>
          <a:pPr rtl="0"/>
          <a:r>
            <a:rPr lang="en-US">
              <a:latin typeface="Constantia"/>
            </a:rPr>
            <a:t>Music</a:t>
          </a:r>
        </a:p>
      </dgm:t>
    </dgm:pt>
    <dgm:pt modelId="{9FEB61E8-5B48-4F10-92E2-180E9FAF291B}" type="parTrans" cxnId="{B638662B-4319-42D9-ABA0-7FE417C8B556}">
      <dgm:prSet/>
      <dgm:spPr/>
    </dgm:pt>
    <dgm:pt modelId="{5CFA9650-5279-43C7-86DC-18A095A7C1B6}" type="sibTrans" cxnId="{B638662B-4319-42D9-ABA0-7FE417C8B556}">
      <dgm:prSet/>
      <dgm:spPr/>
    </dgm:pt>
    <dgm:pt modelId="{0971A6CC-A351-43B2-8558-DC081AC4A291}">
      <dgm:prSet phldr="0"/>
      <dgm:spPr/>
      <dgm:t>
        <a:bodyPr/>
        <a:lstStyle/>
        <a:p>
          <a:pPr rtl="0"/>
          <a:r>
            <a:rPr lang="en-US">
              <a:latin typeface="Constantia"/>
            </a:rPr>
            <a:t>Breathing</a:t>
          </a:r>
        </a:p>
      </dgm:t>
    </dgm:pt>
    <dgm:pt modelId="{B1DACC65-F4B4-49A2-8988-7E1076BD7F85}" type="parTrans" cxnId="{DBA0DC13-678C-4B7A-8D04-AA556FE24480}">
      <dgm:prSet/>
      <dgm:spPr/>
    </dgm:pt>
    <dgm:pt modelId="{AAB62D98-3398-48F8-A07B-D140088021DC}" type="sibTrans" cxnId="{DBA0DC13-678C-4B7A-8D04-AA556FE24480}">
      <dgm:prSet/>
      <dgm:spPr/>
    </dgm:pt>
    <dgm:pt modelId="{F2BBC4F7-7AA3-4C1F-8A34-71F9BBB3D173}" type="pres">
      <dgm:prSet presAssocID="{5DC363F0-4324-4431-9B2B-FB9DDB33CE59}" presName="diagram" presStyleCnt="0">
        <dgm:presLayoutVars>
          <dgm:dir/>
          <dgm:resizeHandles val="exact"/>
        </dgm:presLayoutVars>
      </dgm:prSet>
      <dgm:spPr/>
    </dgm:pt>
    <dgm:pt modelId="{82B1C1B2-95E5-4B25-B0DC-20A6AAB887CD}" type="pres">
      <dgm:prSet presAssocID="{91A73374-4CBF-4342-8381-8AD7CC3A2C5B}" presName="node" presStyleLbl="node1" presStyleIdx="0" presStyleCnt="9">
        <dgm:presLayoutVars>
          <dgm:bulletEnabled val="1"/>
        </dgm:presLayoutVars>
      </dgm:prSet>
      <dgm:spPr/>
    </dgm:pt>
    <dgm:pt modelId="{893FE1B4-D6E8-4609-B45E-1B6FC1E5FC9B}" type="pres">
      <dgm:prSet presAssocID="{7C2D0BF0-B728-43FC-BDE3-47C6D54E1519}" presName="sibTrans" presStyleCnt="0"/>
      <dgm:spPr/>
    </dgm:pt>
    <dgm:pt modelId="{13B4FD30-900D-4C98-BFFE-838B7B146059}" type="pres">
      <dgm:prSet presAssocID="{1DC395E6-7B28-4537-AAF8-A89E02088B14}" presName="node" presStyleLbl="node1" presStyleIdx="1" presStyleCnt="9">
        <dgm:presLayoutVars>
          <dgm:bulletEnabled val="1"/>
        </dgm:presLayoutVars>
      </dgm:prSet>
      <dgm:spPr/>
    </dgm:pt>
    <dgm:pt modelId="{2C68BC13-E3A0-4A7C-964B-F462C7D61B22}" type="pres">
      <dgm:prSet presAssocID="{FE623B9B-2DBB-42BE-9870-3265A55B01A8}" presName="sibTrans" presStyleCnt="0"/>
      <dgm:spPr/>
    </dgm:pt>
    <dgm:pt modelId="{EDE609DF-0462-4FA1-9A62-1BB8BDB86F12}" type="pres">
      <dgm:prSet presAssocID="{1C75E731-714E-4FE5-B775-7072D366E011}" presName="node" presStyleLbl="node1" presStyleIdx="2" presStyleCnt="9">
        <dgm:presLayoutVars>
          <dgm:bulletEnabled val="1"/>
        </dgm:presLayoutVars>
      </dgm:prSet>
      <dgm:spPr/>
    </dgm:pt>
    <dgm:pt modelId="{A0296AB3-B64B-4179-AE23-9E7BC4DC2261}" type="pres">
      <dgm:prSet presAssocID="{E89D3199-0CA3-4481-8710-3260E8E4C0EB}" presName="sibTrans" presStyleCnt="0"/>
      <dgm:spPr/>
    </dgm:pt>
    <dgm:pt modelId="{C000EE6E-310B-4F41-BD74-BD8B673E6538}" type="pres">
      <dgm:prSet presAssocID="{257148D5-B215-4A21-9C2F-1929F30C420E}" presName="node" presStyleLbl="node1" presStyleIdx="3" presStyleCnt="9">
        <dgm:presLayoutVars>
          <dgm:bulletEnabled val="1"/>
        </dgm:presLayoutVars>
      </dgm:prSet>
      <dgm:spPr/>
    </dgm:pt>
    <dgm:pt modelId="{951FED3A-B363-438F-A94D-18271536F862}" type="pres">
      <dgm:prSet presAssocID="{6F1F9956-78C3-4515-94E4-A217FE06993C}" presName="sibTrans" presStyleCnt="0"/>
      <dgm:spPr/>
    </dgm:pt>
    <dgm:pt modelId="{71F1AD11-54F9-4CCF-9C23-9F3277695522}" type="pres">
      <dgm:prSet presAssocID="{80D02169-612C-4C10-B512-28E97CD79DD5}" presName="node" presStyleLbl="node1" presStyleIdx="4" presStyleCnt="9">
        <dgm:presLayoutVars>
          <dgm:bulletEnabled val="1"/>
        </dgm:presLayoutVars>
      </dgm:prSet>
      <dgm:spPr/>
    </dgm:pt>
    <dgm:pt modelId="{F0DCE7BA-C34C-4EDD-8863-83A08062B02F}" type="pres">
      <dgm:prSet presAssocID="{13BA09BB-5873-46FA-AE4E-2EF1D2DB3295}" presName="sibTrans" presStyleCnt="0"/>
      <dgm:spPr/>
    </dgm:pt>
    <dgm:pt modelId="{6444C40A-0D6C-4362-89FF-E2E83D6C71E2}" type="pres">
      <dgm:prSet presAssocID="{DCBA8965-A794-41FF-90D9-F4B82C0ACDB0}" presName="node" presStyleLbl="node1" presStyleIdx="5" presStyleCnt="9">
        <dgm:presLayoutVars>
          <dgm:bulletEnabled val="1"/>
        </dgm:presLayoutVars>
      </dgm:prSet>
      <dgm:spPr/>
    </dgm:pt>
    <dgm:pt modelId="{DAFC273C-20D2-4C38-A4E3-07098280482D}" type="pres">
      <dgm:prSet presAssocID="{225B6F92-D0BF-489D-A8E1-CFA2E8B5B7CF}" presName="sibTrans" presStyleCnt="0"/>
      <dgm:spPr/>
    </dgm:pt>
    <dgm:pt modelId="{1B2921FC-E772-4F76-BE85-7B915337BF57}" type="pres">
      <dgm:prSet presAssocID="{96FC2D71-DBF6-48AC-913E-447175E6B650}" presName="node" presStyleLbl="node1" presStyleIdx="6" presStyleCnt="9">
        <dgm:presLayoutVars>
          <dgm:bulletEnabled val="1"/>
        </dgm:presLayoutVars>
      </dgm:prSet>
      <dgm:spPr/>
    </dgm:pt>
    <dgm:pt modelId="{0B57B999-521D-446A-A800-3258861175D4}" type="pres">
      <dgm:prSet presAssocID="{C2577241-9FDA-417E-B9D8-7CC055798E41}" presName="sibTrans" presStyleCnt="0"/>
      <dgm:spPr/>
    </dgm:pt>
    <dgm:pt modelId="{6302EB2C-1118-4A5B-B804-C83326AAB18D}" type="pres">
      <dgm:prSet presAssocID="{D14464E1-5E74-484D-A20F-25E7B5FD38C7}" presName="node" presStyleLbl="node1" presStyleIdx="7" presStyleCnt="9">
        <dgm:presLayoutVars>
          <dgm:bulletEnabled val="1"/>
        </dgm:presLayoutVars>
      </dgm:prSet>
      <dgm:spPr/>
    </dgm:pt>
    <dgm:pt modelId="{5A525773-E923-4874-AB7D-D102CDDF256B}" type="pres">
      <dgm:prSet presAssocID="{5CFA9650-5279-43C7-86DC-18A095A7C1B6}" presName="sibTrans" presStyleCnt="0"/>
      <dgm:spPr/>
    </dgm:pt>
    <dgm:pt modelId="{57C4C15E-A170-4CEB-B9AB-6098D764A86C}" type="pres">
      <dgm:prSet presAssocID="{0971A6CC-A351-43B2-8558-DC081AC4A291}" presName="node" presStyleLbl="node1" presStyleIdx="8" presStyleCnt="9">
        <dgm:presLayoutVars>
          <dgm:bulletEnabled val="1"/>
        </dgm:presLayoutVars>
      </dgm:prSet>
      <dgm:spPr/>
    </dgm:pt>
  </dgm:ptLst>
  <dgm:cxnLst>
    <dgm:cxn modelId="{7ABE5302-1A33-41C2-85C0-73D8F0E50049}" type="presOf" srcId="{0971A6CC-A351-43B2-8558-DC081AC4A291}" destId="{57C4C15E-A170-4CEB-B9AB-6098D764A86C}" srcOrd="0" destOrd="0" presId="urn:microsoft.com/office/officeart/2005/8/layout/default"/>
    <dgm:cxn modelId="{94D9F00C-46BA-4AE6-9861-C26C8C3EBD7E}" type="presOf" srcId="{1DC395E6-7B28-4537-AAF8-A89E02088B14}" destId="{13B4FD30-900D-4C98-BFFE-838B7B146059}" srcOrd="0" destOrd="0" presId="urn:microsoft.com/office/officeart/2005/8/layout/default"/>
    <dgm:cxn modelId="{DBA0DC13-678C-4B7A-8D04-AA556FE24480}" srcId="{5DC363F0-4324-4431-9B2B-FB9DDB33CE59}" destId="{0971A6CC-A351-43B2-8558-DC081AC4A291}" srcOrd="8" destOrd="0" parTransId="{B1DACC65-F4B4-49A2-8988-7E1076BD7F85}" sibTransId="{AAB62D98-3398-48F8-A07B-D140088021DC}"/>
    <dgm:cxn modelId="{63D6B316-D6CD-47FB-A315-A76166834B3B}" srcId="{5DC363F0-4324-4431-9B2B-FB9DDB33CE59}" destId="{1C75E731-714E-4FE5-B775-7072D366E011}" srcOrd="2" destOrd="0" parTransId="{237DA1F6-F8C8-4CE2-B21D-D1979C437BA0}" sibTransId="{E89D3199-0CA3-4481-8710-3260E8E4C0EB}"/>
    <dgm:cxn modelId="{5858201B-5C02-4BC1-8612-BD82FA89E76E}" type="presOf" srcId="{DCBA8965-A794-41FF-90D9-F4B82C0ACDB0}" destId="{6444C40A-0D6C-4362-89FF-E2E83D6C71E2}" srcOrd="0" destOrd="0" presId="urn:microsoft.com/office/officeart/2005/8/layout/default"/>
    <dgm:cxn modelId="{6EE36023-1B0B-4669-8BBF-44FE749A2410}" srcId="{5DC363F0-4324-4431-9B2B-FB9DDB33CE59}" destId="{91A73374-4CBF-4342-8381-8AD7CC3A2C5B}" srcOrd="0" destOrd="0" parTransId="{EB4D8FC3-14D8-4E5E-BE52-302F878727CA}" sibTransId="{7C2D0BF0-B728-43FC-BDE3-47C6D54E1519}"/>
    <dgm:cxn modelId="{B638662B-4319-42D9-ABA0-7FE417C8B556}" srcId="{5DC363F0-4324-4431-9B2B-FB9DDB33CE59}" destId="{D14464E1-5E74-484D-A20F-25E7B5FD38C7}" srcOrd="7" destOrd="0" parTransId="{9FEB61E8-5B48-4F10-92E2-180E9FAF291B}" sibTransId="{5CFA9650-5279-43C7-86DC-18A095A7C1B6}"/>
    <dgm:cxn modelId="{82083A35-D41B-4B58-88DE-0037E1A86244}" srcId="{5DC363F0-4324-4431-9B2B-FB9DDB33CE59}" destId="{257148D5-B215-4A21-9C2F-1929F30C420E}" srcOrd="3" destOrd="0" parTransId="{A7FB3A47-A545-40F7-B224-5F29A4A0ACE8}" sibTransId="{6F1F9956-78C3-4515-94E4-A217FE06993C}"/>
    <dgm:cxn modelId="{851C4749-F999-47D2-B59C-967F1DCB0F47}" type="presOf" srcId="{91A73374-4CBF-4342-8381-8AD7CC3A2C5B}" destId="{82B1C1B2-95E5-4B25-B0DC-20A6AAB887CD}" srcOrd="0" destOrd="0" presId="urn:microsoft.com/office/officeart/2005/8/layout/default"/>
    <dgm:cxn modelId="{C8DE8A4A-2EFC-4972-801D-86B0D7050390}" type="presOf" srcId="{1C75E731-714E-4FE5-B775-7072D366E011}" destId="{EDE609DF-0462-4FA1-9A62-1BB8BDB86F12}" srcOrd="0" destOrd="0" presId="urn:microsoft.com/office/officeart/2005/8/layout/default"/>
    <dgm:cxn modelId="{A900E74D-C32C-4D14-9E47-C68A0D1F4D4D}" srcId="{5DC363F0-4324-4431-9B2B-FB9DDB33CE59}" destId="{DCBA8965-A794-41FF-90D9-F4B82C0ACDB0}" srcOrd="5" destOrd="0" parTransId="{388C700F-A929-4275-B5B7-947087E8A0D0}" sibTransId="{225B6F92-D0BF-489D-A8E1-CFA2E8B5B7CF}"/>
    <dgm:cxn modelId="{BA41FA61-AFD0-4D77-9581-8F473C0B6C9A}" type="presOf" srcId="{80D02169-612C-4C10-B512-28E97CD79DD5}" destId="{71F1AD11-54F9-4CCF-9C23-9F3277695522}" srcOrd="0" destOrd="0" presId="urn:microsoft.com/office/officeart/2005/8/layout/default"/>
    <dgm:cxn modelId="{7752A388-F31A-491F-B1CA-405846DCEE7E}" srcId="{5DC363F0-4324-4431-9B2B-FB9DDB33CE59}" destId="{96FC2D71-DBF6-48AC-913E-447175E6B650}" srcOrd="6" destOrd="0" parTransId="{AD71BB60-7E5C-4A6B-9C58-2E1D44840356}" sibTransId="{C2577241-9FDA-417E-B9D8-7CC055798E41}"/>
    <dgm:cxn modelId="{764B9CAE-B426-4B48-9FC2-21192B46CCA8}" srcId="{5DC363F0-4324-4431-9B2B-FB9DDB33CE59}" destId="{1DC395E6-7B28-4537-AAF8-A89E02088B14}" srcOrd="1" destOrd="0" parTransId="{3BD95892-DA56-478A-8729-AD0EFC8F4C38}" sibTransId="{FE623B9B-2DBB-42BE-9870-3265A55B01A8}"/>
    <dgm:cxn modelId="{0C4FA7E1-EDE2-4A68-86AB-FD4C771BE8F7}" type="presOf" srcId="{5DC363F0-4324-4431-9B2B-FB9DDB33CE59}" destId="{F2BBC4F7-7AA3-4C1F-8A34-71F9BBB3D173}" srcOrd="0" destOrd="0" presId="urn:microsoft.com/office/officeart/2005/8/layout/default"/>
    <dgm:cxn modelId="{44D437EA-0198-4AC5-A810-69AB2A13A24B}" type="presOf" srcId="{257148D5-B215-4A21-9C2F-1929F30C420E}" destId="{C000EE6E-310B-4F41-BD74-BD8B673E6538}" srcOrd="0" destOrd="0" presId="urn:microsoft.com/office/officeart/2005/8/layout/default"/>
    <dgm:cxn modelId="{F4D88EF1-4C97-40B1-9357-21451F90CA52}" type="presOf" srcId="{96FC2D71-DBF6-48AC-913E-447175E6B650}" destId="{1B2921FC-E772-4F76-BE85-7B915337BF57}" srcOrd="0" destOrd="0" presId="urn:microsoft.com/office/officeart/2005/8/layout/default"/>
    <dgm:cxn modelId="{86FC3AF8-1493-4256-9ACA-9655371B89DF}" type="presOf" srcId="{D14464E1-5E74-484D-A20F-25E7B5FD38C7}" destId="{6302EB2C-1118-4A5B-B804-C83326AAB18D}" srcOrd="0" destOrd="0" presId="urn:microsoft.com/office/officeart/2005/8/layout/default"/>
    <dgm:cxn modelId="{7C118EFA-222F-43FE-9039-E66CD8EC04C0}" srcId="{5DC363F0-4324-4431-9B2B-FB9DDB33CE59}" destId="{80D02169-612C-4C10-B512-28E97CD79DD5}" srcOrd="4" destOrd="0" parTransId="{7E84A8BF-C26E-4831-AE35-2CDE6F85C588}" sibTransId="{13BA09BB-5873-46FA-AE4E-2EF1D2DB3295}"/>
    <dgm:cxn modelId="{CEB0FE88-64EA-460A-B0FE-4721BD85AD94}" type="presParOf" srcId="{F2BBC4F7-7AA3-4C1F-8A34-71F9BBB3D173}" destId="{82B1C1B2-95E5-4B25-B0DC-20A6AAB887CD}" srcOrd="0" destOrd="0" presId="urn:microsoft.com/office/officeart/2005/8/layout/default"/>
    <dgm:cxn modelId="{C0134C97-C597-4492-A702-ABA474C9E47C}" type="presParOf" srcId="{F2BBC4F7-7AA3-4C1F-8A34-71F9BBB3D173}" destId="{893FE1B4-D6E8-4609-B45E-1B6FC1E5FC9B}" srcOrd="1" destOrd="0" presId="urn:microsoft.com/office/officeart/2005/8/layout/default"/>
    <dgm:cxn modelId="{C0A38B95-A155-42AB-BFC4-01C8D1D9C428}" type="presParOf" srcId="{F2BBC4F7-7AA3-4C1F-8A34-71F9BBB3D173}" destId="{13B4FD30-900D-4C98-BFFE-838B7B146059}" srcOrd="2" destOrd="0" presId="urn:microsoft.com/office/officeart/2005/8/layout/default"/>
    <dgm:cxn modelId="{47C8F467-B84B-4838-897B-0D91E631851A}" type="presParOf" srcId="{F2BBC4F7-7AA3-4C1F-8A34-71F9BBB3D173}" destId="{2C68BC13-E3A0-4A7C-964B-F462C7D61B22}" srcOrd="3" destOrd="0" presId="urn:microsoft.com/office/officeart/2005/8/layout/default"/>
    <dgm:cxn modelId="{61BB46E5-E4CF-410D-B2CF-D4D07E314FBC}" type="presParOf" srcId="{F2BBC4F7-7AA3-4C1F-8A34-71F9BBB3D173}" destId="{EDE609DF-0462-4FA1-9A62-1BB8BDB86F12}" srcOrd="4" destOrd="0" presId="urn:microsoft.com/office/officeart/2005/8/layout/default"/>
    <dgm:cxn modelId="{EEE6E270-D632-4197-9369-A711A208ECDC}" type="presParOf" srcId="{F2BBC4F7-7AA3-4C1F-8A34-71F9BBB3D173}" destId="{A0296AB3-B64B-4179-AE23-9E7BC4DC2261}" srcOrd="5" destOrd="0" presId="urn:microsoft.com/office/officeart/2005/8/layout/default"/>
    <dgm:cxn modelId="{F6CED982-A0C8-4749-A19F-FD5CD2CCFE70}" type="presParOf" srcId="{F2BBC4F7-7AA3-4C1F-8A34-71F9BBB3D173}" destId="{C000EE6E-310B-4F41-BD74-BD8B673E6538}" srcOrd="6" destOrd="0" presId="urn:microsoft.com/office/officeart/2005/8/layout/default"/>
    <dgm:cxn modelId="{9D0F236E-9C8E-4F4F-B781-A8DD30023E91}" type="presParOf" srcId="{F2BBC4F7-7AA3-4C1F-8A34-71F9BBB3D173}" destId="{951FED3A-B363-438F-A94D-18271536F862}" srcOrd="7" destOrd="0" presId="urn:microsoft.com/office/officeart/2005/8/layout/default"/>
    <dgm:cxn modelId="{20DAE945-9079-4023-84CB-9CEF407A87A0}" type="presParOf" srcId="{F2BBC4F7-7AA3-4C1F-8A34-71F9BBB3D173}" destId="{71F1AD11-54F9-4CCF-9C23-9F3277695522}" srcOrd="8" destOrd="0" presId="urn:microsoft.com/office/officeart/2005/8/layout/default"/>
    <dgm:cxn modelId="{AC86D25D-44FD-4921-A825-463CA2C1E03D}" type="presParOf" srcId="{F2BBC4F7-7AA3-4C1F-8A34-71F9BBB3D173}" destId="{F0DCE7BA-C34C-4EDD-8863-83A08062B02F}" srcOrd="9" destOrd="0" presId="urn:microsoft.com/office/officeart/2005/8/layout/default"/>
    <dgm:cxn modelId="{07D2ABB0-E70D-4CDC-B8EC-EA15F8CBDE77}" type="presParOf" srcId="{F2BBC4F7-7AA3-4C1F-8A34-71F9BBB3D173}" destId="{6444C40A-0D6C-4362-89FF-E2E83D6C71E2}" srcOrd="10" destOrd="0" presId="urn:microsoft.com/office/officeart/2005/8/layout/default"/>
    <dgm:cxn modelId="{1A60AF95-163C-4C90-8343-D085669B7FDF}" type="presParOf" srcId="{F2BBC4F7-7AA3-4C1F-8A34-71F9BBB3D173}" destId="{DAFC273C-20D2-4C38-A4E3-07098280482D}" srcOrd="11" destOrd="0" presId="urn:microsoft.com/office/officeart/2005/8/layout/default"/>
    <dgm:cxn modelId="{1A10D1F2-AB3A-4F56-B2B2-9AD796D811BA}" type="presParOf" srcId="{F2BBC4F7-7AA3-4C1F-8A34-71F9BBB3D173}" destId="{1B2921FC-E772-4F76-BE85-7B915337BF57}" srcOrd="12" destOrd="0" presId="urn:microsoft.com/office/officeart/2005/8/layout/default"/>
    <dgm:cxn modelId="{1E0CA4B6-65B6-4939-BA54-715033972AA5}" type="presParOf" srcId="{F2BBC4F7-7AA3-4C1F-8A34-71F9BBB3D173}" destId="{0B57B999-521D-446A-A800-3258861175D4}" srcOrd="13" destOrd="0" presId="urn:microsoft.com/office/officeart/2005/8/layout/default"/>
    <dgm:cxn modelId="{E143F805-6877-4297-AD0C-38017BF62623}" type="presParOf" srcId="{F2BBC4F7-7AA3-4C1F-8A34-71F9BBB3D173}" destId="{6302EB2C-1118-4A5B-B804-C83326AAB18D}" srcOrd="14" destOrd="0" presId="urn:microsoft.com/office/officeart/2005/8/layout/default"/>
    <dgm:cxn modelId="{85B6E4B4-B549-4EF8-9A53-FE559CB947AE}" type="presParOf" srcId="{F2BBC4F7-7AA3-4C1F-8A34-71F9BBB3D173}" destId="{5A525773-E923-4874-AB7D-D102CDDF256B}" srcOrd="15" destOrd="0" presId="urn:microsoft.com/office/officeart/2005/8/layout/default"/>
    <dgm:cxn modelId="{DDC4A676-D1AA-4FA3-9F7B-FCFE161F0981}" type="presParOf" srcId="{F2BBC4F7-7AA3-4C1F-8A34-71F9BBB3D173}" destId="{57C4C15E-A170-4CEB-B9AB-6098D764A86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7828B6-95FE-4DBA-89D5-17DE1997412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2F4BE3-1E0F-4515-A144-79A478EF5FD2}">
      <dgm:prSet phldr="0"/>
      <dgm:spPr/>
      <dgm:t>
        <a:bodyPr/>
        <a:lstStyle/>
        <a:p>
          <a:pPr rtl="0"/>
          <a:r>
            <a:rPr lang="en-US">
              <a:latin typeface="Walbaum Display"/>
            </a:rPr>
            <a:t>Take your lunch break outside</a:t>
          </a:r>
          <a:endParaRPr lang="en-US"/>
        </a:p>
      </dgm:t>
    </dgm:pt>
    <dgm:pt modelId="{8A270634-7898-48D7-BCE5-C6A19C200685}" type="parTrans" cxnId="{98409DCB-0F0E-4AD9-AA63-62D48AAD92C1}">
      <dgm:prSet/>
      <dgm:spPr/>
      <dgm:t>
        <a:bodyPr/>
        <a:lstStyle/>
        <a:p>
          <a:endParaRPr lang="en-US"/>
        </a:p>
      </dgm:t>
    </dgm:pt>
    <dgm:pt modelId="{48529E73-D18A-40C6-B722-39B39D60A266}" type="sibTrans" cxnId="{98409DCB-0F0E-4AD9-AA63-62D48AAD92C1}">
      <dgm:prSet/>
      <dgm:spPr/>
      <dgm:t>
        <a:bodyPr/>
        <a:lstStyle/>
        <a:p>
          <a:endParaRPr lang="en-US"/>
        </a:p>
      </dgm:t>
    </dgm:pt>
    <dgm:pt modelId="{DF624963-5DC8-4B61-8DE7-055D1EA92704}">
      <dgm:prSet phldr="0"/>
      <dgm:spPr/>
      <dgm:t>
        <a:bodyPr/>
        <a:lstStyle/>
        <a:p>
          <a:pPr rtl="0"/>
          <a:r>
            <a:rPr lang="en-US">
              <a:latin typeface="Walbaum Display"/>
            </a:rPr>
            <a:t>Listen to music/podcast on your walk to class</a:t>
          </a:r>
          <a:endParaRPr lang="en-US"/>
        </a:p>
      </dgm:t>
    </dgm:pt>
    <dgm:pt modelId="{FBDAF02C-B617-4AAF-BF79-8BC1A3C6E82B}" type="parTrans" cxnId="{EAE779B8-3BB7-4E51-B631-D47D0A2EB510}">
      <dgm:prSet/>
      <dgm:spPr/>
      <dgm:t>
        <a:bodyPr/>
        <a:lstStyle/>
        <a:p>
          <a:endParaRPr lang="en-US"/>
        </a:p>
      </dgm:t>
    </dgm:pt>
    <dgm:pt modelId="{5DFE6FBE-8F34-448B-9FCE-F45ED2FFD251}" type="sibTrans" cxnId="{EAE779B8-3BB7-4E51-B631-D47D0A2EB510}">
      <dgm:prSet/>
      <dgm:spPr/>
      <dgm:t>
        <a:bodyPr/>
        <a:lstStyle/>
        <a:p>
          <a:endParaRPr lang="en-US"/>
        </a:p>
      </dgm:t>
    </dgm:pt>
    <dgm:pt modelId="{BA6CFFFB-E2D7-4021-810B-33485884A692}">
      <dgm:prSet phldr="0"/>
      <dgm:spPr/>
      <dgm:t>
        <a:bodyPr/>
        <a:lstStyle/>
        <a:p>
          <a:pPr rtl="0"/>
          <a:r>
            <a:rPr lang="en-US">
              <a:latin typeface="Walbaum Display"/>
            </a:rPr>
            <a:t>Practice mindfulness on your commute to work</a:t>
          </a:r>
          <a:endParaRPr lang="en-US"/>
        </a:p>
      </dgm:t>
    </dgm:pt>
    <dgm:pt modelId="{1D9DAA87-7128-4ADD-B4EA-A0CC16463A1F}" type="parTrans" cxnId="{DB97FA73-2908-46F4-A285-5B25B1DCDB13}">
      <dgm:prSet/>
      <dgm:spPr/>
      <dgm:t>
        <a:bodyPr/>
        <a:lstStyle/>
        <a:p>
          <a:endParaRPr lang="en-US"/>
        </a:p>
      </dgm:t>
    </dgm:pt>
    <dgm:pt modelId="{1CC0C5A2-15DC-47E6-ABB0-F313B666CC1F}" type="sibTrans" cxnId="{DB97FA73-2908-46F4-A285-5B25B1DCDB13}">
      <dgm:prSet/>
      <dgm:spPr/>
      <dgm:t>
        <a:bodyPr/>
        <a:lstStyle/>
        <a:p>
          <a:endParaRPr lang="en-US"/>
        </a:p>
      </dgm:t>
    </dgm:pt>
    <dgm:pt modelId="{886526F5-DFCB-4465-AC81-18B15ED365F8}">
      <dgm:prSet phldr="0"/>
      <dgm:spPr/>
      <dgm:t>
        <a:bodyPr/>
        <a:lstStyle/>
        <a:p>
          <a:pPr rtl="0"/>
          <a:r>
            <a:rPr lang="en-US">
              <a:latin typeface="Walbaum Display"/>
            </a:rPr>
            <a:t>Stretch while watching Netflix</a:t>
          </a:r>
        </a:p>
      </dgm:t>
    </dgm:pt>
    <dgm:pt modelId="{C0F6FC43-E46D-4394-8015-16894E5B33A0}" type="parTrans" cxnId="{C82E6173-EFCD-40DB-A09D-D98E12C81E34}">
      <dgm:prSet/>
      <dgm:spPr/>
      <dgm:t>
        <a:bodyPr/>
        <a:lstStyle/>
        <a:p>
          <a:endParaRPr lang="en-US"/>
        </a:p>
      </dgm:t>
    </dgm:pt>
    <dgm:pt modelId="{D813D017-56EE-4C1E-B0E0-262DFE71E589}" type="sibTrans" cxnId="{C82E6173-EFCD-40DB-A09D-D98E12C81E34}">
      <dgm:prSet/>
      <dgm:spPr/>
      <dgm:t>
        <a:bodyPr/>
        <a:lstStyle/>
        <a:p>
          <a:endParaRPr lang="en-US"/>
        </a:p>
      </dgm:t>
    </dgm:pt>
    <dgm:pt modelId="{01E05FA4-D15A-464B-B34C-826BB364A292}">
      <dgm:prSet phldr="0"/>
      <dgm:spPr/>
      <dgm:t>
        <a:bodyPr/>
        <a:lstStyle/>
        <a:p>
          <a:pPr rtl="0"/>
          <a:r>
            <a:rPr lang="en-US">
              <a:latin typeface="Walbaum Display"/>
            </a:rPr>
            <a:t>Stand while working at your desk</a:t>
          </a:r>
        </a:p>
      </dgm:t>
    </dgm:pt>
    <dgm:pt modelId="{DD279403-217F-4E5C-9E57-DC42E43B723D}" type="parTrans" cxnId="{94C90F0F-5AFD-40D9-BD52-00BF3B425446}">
      <dgm:prSet/>
      <dgm:spPr/>
    </dgm:pt>
    <dgm:pt modelId="{A228CC3F-2E41-4321-9913-BC8C81B7930F}" type="sibTrans" cxnId="{94C90F0F-5AFD-40D9-BD52-00BF3B425446}">
      <dgm:prSet/>
      <dgm:spPr/>
    </dgm:pt>
    <dgm:pt modelId="{F315CE8B-83BA-470B-BE44-41A0D36E409A}">
      <dgm:prSet phldr="0"/>
      <dgm:spPr/>
      <dgm:t>
        <a:bodyPr/>
        <a:lstStyle/>
        <a:p>
          <a:pPr rtl="0"/>
          <a:r>
            <a:rPr lang="en-US">
              <a:latin typeface="Walbaum Display"/>
            </a:rPr>
            <a:t>Practice mindfulness before meals</a:t>
          </a:r>
        </a:p>
      </dgm:t>
    </dgm:pt>
    <dgm:pt modelId="{DDD4C41E-1136-49FA-88E4-E1953B1D3183}" type="parTrans" cxnId="{5C692134-053B-4130-B139-18A04EE66D84}">
      <dgm:prSet/>
      <dgm:spPr/>
    </dgm:pt>
    <dgm:pt modelId="{57F1CF6A-E56D-4D4C-9AEA-9604D3EFCFD4}" type="sibTrans" cxnId="{5C692134-053B-4130-B139-18A04EE66D84}">
      <dgm:prSet/>
      <dgm:spPr/>
    </dgm:pt>
    <dgm:pt modelId="{CF3F8D23-E1B8-4C66-BA0C-EC0A3983376C}">
      <dgm:prSet phldr="0"/>
      <dgm:spPr/>
      <dgm:t>
        <a:bodyPr/>
        <a:lstStyle/>
        <a:p>
          <a:pPr rtl="0"/>
          <a:r>
            <a:rPr lang="en-US">
              <a:latin typeface="Walbaum Display"/>
            </a:rPr>
            <a:t>Set a timer on phone to stretch</a:t>
          </a:r>
        </a:p>
      </dgm:t>
    </dgm:pt>
    <dgm:pt modelId="{3D278412-F12F-45E2-9466-81BC9454032C}" type="parTrans" cxnId="{6FCBCD37-92EB-4732-A381-5391D83E22D0}">
      <dgm:prSet/>
      <dgm:spPr/>
    </dgm:pt>
    <dgm:pt modelId="{E021D883-65AA-4800-9E48-A4915A9293D1}" type="sibTrans" cxnId="{6FCBCD37-92EB-4732-A381-5391D83E22D0}">
      <dgm:prSet/>
      <dgm:spPr/>
    </dgm:pt>
    <dgm:pt modelId="{C26438EF-9C20-44B6-BD9E-08BA940C5499}">
      <dgm:prSet phldr="0"/>
      <dgm:spPr/>
      <dgm:t>
        <a:bodyPr/>
        <a:lstStyle/>
        <a:p>
          <a:pPr rtl="0"/>
          <a:r>
            <a:rPr lang="en-US">
              <a:latin typeface="Walbaum Display"/>
            </a:rPr>
            <a:t>Refill the water everytime you go to the bathroom, even if it is not empty</a:t>
          </a:r>
        </a:p>
      </dgm:t>
    </dgm:pt>
    <dgm:pt modelId="{699A36CE-9066-4BC0-8AB1-6211AFB0F546}" type="parTrans" cxnId="{C8A80CA9-76D7-4483-BAA5-F64B2E9A5944}">
      <dgm:prSet/>
      <dgm:spPr/>
    </dgm:pt>
    <dgm:pt modelId="{18B940C6-F954-40BF-BA3C-BE06CF2EEE37}" type="sibTrans" cxnId="{C8A80CA9-76D7-4483-BAA5-F64B2E9A5944}">
      <dgm:prSet/>
      <dgm:spPr/>
    </dgm:pt>
    <dgm:pt modelId="{394AA1A3-5209-4E28-87B4-75A009FB1EC1}">
      <dgm:prSet phldr="0"/>
      <dgm:spPr/>
      <dgm:t>
        <a:bodyPr/>
        <a:lstStyle/>
        <a:p>
          <a:pPr rtl="0"/>
          <a:r>
            <a:rPr lang="en-US">
              <a:latin typeface="Walbaum Display"/>
            </a:rPr>
            <a:t>Take a deep breath everytime you step outside</a:t>
          </a:r>
        </a:p>
      </dgm:t>
    </dgm:pt>
    <dgm:pt modelId="{6F4FB6EC-729C-4CC5-B415-3E8B8B789226}" type="parTrans" cxnId="{D8BA0242-9E44-42CA-A7A3-2370BF993416}">
      <dgm:prSet/>
      <dgm:spPr/>
    </dgm:pt>
    <dgm:pt modelId="{0674BB7B-5371-4A67-94D9-3370799D8511}" type="sibTrans" cxnId="{D8BA0242-9E44-42CA-A7A3-2370BF993416}">
      <dgm:prSet/>
      <dgm:spPr/>
    </dgm:pt>
    <dgm:pt modelId="{2C3F26DB-A17C-478E-AA13-2C680ABDE8F5}">
      <dgm:prSet phldr="0"/>
      <dgm:spPr/>
      <dgm:t>
        <a:bodyPr/>
        <a:lstStyle/>
        <a:p>
          <a:pPr rtl="0"/>
          <a:r>
            <a:rPr lang="en-US">
              <a:latin typeface="Walbaum Display"/>
            </a:rPr>
            <a:t>Implement a no phone zone during your lunch or commute to class/meetings</a:t>
          </a:r>
        </a:p>
      </dgm:t>
    </dgm:pt>
    <dgm:pt modelId="{E06E7B1E-B45D-4229-906D-A01DFFA95202}" type="parTrans" cxnId="{FDFEBFB0-9C1F-4E94-AB03-46BCF9F6A6BE}">
      <dgm:prSet/>
      <dgm:spPr/>
    </dgm:pt>
    <dgm:pt modelId="{40E52BEE-383E-4DC4-973A-A4C6946FD8CE}" type="sibTrans" cxnId="{FDFEBFB0-9C1F-4E94-AB03-46BCF9F6A6BE}">
      <dgm:prSet/>
      <dgm:spPr/>
    </dgm:pt>
    <dgm:pt modelId="{403F652B-D87A-4024-BC42-096AEEC0B2C5}">
      <dgm:prSet phldr="0"/>
      <dgm:spPr/>
      <dgm:t>
        <a:bodyPr/>
        <a:lstStyle/>
        <a:p>
          <a:pPr rtl="0"/>
          <a:r>
            <a:rPr lang="en-US">
              <a:latin typeface="Walbaum Display"/>
            </a:rPr>
            <a:t>Take the stairs instead of the elevator</a:t>
          </a:r>
        </a:p>
      </dgm:t>
    </dgm:pt>
    <dgm:pt modelId="{8882D4EB-786F-44DC-B1D7-C88222AC7461}" type="parTrans" cxnId="{97416D9E-C4E5-47E9-A37E-D5822077E309}">
      <dgm:prSet/>
      <dgm:spPr/>
    </dgm:pt>
    <dgm:pt modelId="{830EACFF-452F-4B6B-A803-01F6D73511B7}" type="sibTrans" cxnId="{97416D9E-C4E5-47E9-A37E-D5822077E309}">
      <dgm:prSet/>
      <dgm:spPr/>
    </dgm:pt>
    <dgm:pt modelId="{B2DC85A9-1407-4EB0-B3A0-972E53BD5662}">
      <dgm:prSet phldr="0"/>
      <dgm:spPr/>
      <dgm:t>
        <a:bodyPr/>
        <a:lstStyle/>
        <a:p>
          <a:pPr rtl="0"/>
          <a:r>
            <a:rPr lang="en-US">
              <a:latin typeface="Walbaum Display"/>
            </a:rPr>
            <a:t>Say one self-affirmation after first sip of coffee in the morning</a:t>
          </a:r>
        </a:p>
      </dgm:t>
    </dgm:pt>
    <dgm:pt modelId="{CBEAAAD2-38DB-4E69-A09A-66A6309CCF84}" type="parTrans" cxnId="{3EDC49C8-E10F-4BF1-9B9C-15736BCEADFF}">
      <dgm:prSet/>
      <dgm:spPr/>
    </dgm:pt>
    <dgm:pt modelId="{28D6F9F7-C453-4987-9AB5-0AFB7B1069D6}" type="sibTrans" cxnId="{3EDC49C8-E10F-4BF1-9B9C-15736BCEADFF}">
      <dgm:prSet/>
      <dgm:spPr/>
    </dgm:pt>
    <dgm:pt modelId="{A2B26F4B-AFB3-408B-8B0A-CEF9EA40F46C}" type="pres">
      <dgm:prSet presAssocID="{1B7828B6-95FE-4DBA-89D5-17DE1997412A}" presName="diagram" presStyleCnt="0">
        <dgm:presLayoutVars>
          <dgm:dir/>
          <dgm:resizeHandles val="exact"/>
        </dgm:presLayoutVars>
      </dgm:prSet>
      <dgm:spPr/>
    </dgm:pt>
    <dgm:pt modelId="{79FE1E06-FC60-477F-881D-7C2D6A875053}" type="pres">
      <dgm:prSet presAssocID="{AB2F4BE3-1E0F-4515-A144-79A478EF5FD2}" presName="node" presStyleLbl="node1" presStyleIdx="0" presStyleCnt="12">
        <dgm:presLayoutVars>
          <dgm:bulletEnabled val="1"/>
        </dgm:presLayoutVars>
      </dgm:prSet>
      <dgm:spPr/>
    </dgm:pt>
    <dgm:pt modelId="{A44A7EA9-9081-41DA-A643-575495F441D6}" type="pres">
      <dgm:prSet presAssocID="{48529E73-D18A-40C6-B722-39B39D60A266}" presName="sibTrans" presStyleCnt="0"/>
      <dgm:spPr/>
    </dgm:pt>
    <dgm:pt modelId="{B370C5C0-AFCA-4507-84E0-145472E53962}" type="pres">
      <dgm:prSet presAssocID="{DF624963-5DC8-4B61-8DE7-055D1EA92704}" presName="node" presStyleLbl="node1" presStyleIdx="1" presStyleCnt="12">
        <dgm:presLayoutVars>
          <dgm:bulletEnabled val="1"/>
        </dgm:presLayoutVars>
      </dgm:prSet>
      <dgm:spPr/>
    </dgm:pt>
    <dgm:pt modelId="{C5412FF0-A80A-4C15-9571-74ADE81819A6}" type="pres">
      <dgm:prSet presAssocID="{5DFE6FBE-8F34-448B-9FCE-F45ED2FFD251}" presName="sibTrans" presStyleCnt="0"/>
      <dgm:spPr/>
    </dgm:pt>
    <dgm:pt modelId="{B46ACC5D-2B1B-4E22-9CB6-899CB7AA9B31}" type="pres">
      <dgm:prSet presAssocID="{BA6CFFFB-E2D7-4021-810B-33485884A692}" presName="node" presStyleLbl="node1" presStyleIdx="2" presStyleCnt="12">
        <dgm:presLayoutVars>
          <dgm:bulletEnabled val="1"/>
        </dgm:presLayoutVars>
      </dgm:prSet>
      <dgm:spPr/>
    </dgm:pt>
    <dgm:pt modelId="{2989D878-45CA-4B78-B2C0-FF8AA70A8A16}" type="pres">
      <dgm:prSet presAssocID="{1CC0C5A2-15DC-47E6-ABB0-F313B666CC1F}" presName="sibTrans" presStyleCnt="0"/>
      <dgm:spPr/>
    </dgm:pt>
    <dgm:pt modelId="{C342B3CA-CAD3-4591-9C64-9AB8B6F36019}" type="pres">
      <dgm:prSet presAssocID="{886526F5-DFCB-4465-AC81-18B15ED365F8}" presName="node" presStyleLbl="node1" presStyleIdx="3" presStyleCnt="12">
        <dgm:presLayoutVars>
          <dgm:bulletEnabled val="1"/>
        </dgm:presLayoutVars>
      </dgm:prSet>
      <dgm:spPr/>
    </dgm:pt>
    <dgm:pt modelId="{0058D0CA-031B-4618-84AA-A9D79A4D408D}" type="pres">
      <dgm:prSet presAssocID="{D813D017-56EE-4C1E-B0E0-262DFE71E589}" presName="sibTrans" presStyleCnt="0"/>
      <dgm:spPr/>
    </dgm:pt>
    <dgm:pt modelId="{71B1FD65-62DD-4966-8CA3-E6A6F8A41573}" type="pres">
      <dgm:prSet presAssocID="{01E05FA4-D15A-464B-B34C-826BB364A292}" presName="node" presStyleLbl="node1" presStyleIdx="4" presStyleCnt="12">
        <dgm:presLayoutVars>
          <dgm:bulletEnabled val="1"/>
        </dgm:presLayoutVars>
      </dgm:prSet>
      <dgm:spPr/>
    </dgm:pt>
    <dgm:pt modelId="{7CA5BE1F-39C0-4EC3-BCEB-988E31690CDC}" type="pres">
      <dgm:prSet presAssocID="{A228CC3F-2E41-4321-9913-BC8C81B7930F}" presName="sibTrans" presStyleCnt="0"/>
      <dgm:spPr/>
    </dgm:pt>
    <dgm:pt modelId="{743D9718-9D3A-4CA8-B9A5-3DDF8BD16AD5}" type="pres">
      <dgm:prSet presAssocID="{F315CE8B-83BA-470B-BE44-41A0D36E409A}" presName="node" presStyleLbl="node1" presStyleIdx="5" presStyleCnt="12">
        <dgm:presLayoutVars>
          <dgm:bulletEnabled val="1"/>
        </dgm:presLayoutVars>
      </dgm:prSet>
      <dgm:spPr/>
    </dgm:pt>
    <dgm:pt modelId="{1EB8EEF6-65ED-44DB-91D7-08381962BFA6}" type="pres">
      <dgm:prSet presAssocID="{57F1CF6A-E56D-4D4C-9AEA-9604D3EFCFD4}" presName="sibTrans" presStyleCnt="0"/>
      <dgm:spPr/>
    </dgm:pt>
    <dgm:pt modelId="{631D027F-A694-43C3-AEC7-19D084C8A156}" type="pres">
      <dgm:prSet presAssocID="{CF3F8D23-E1B8-4C66-BA0C-EC0A3983376C}" presName="node" presStyleLbl="node1" presStyleIdx="6" presStyleCnt="12">
        <dgm:presLayoutVars>
          <dgm:bulletEnabled val="1"/>
        </dgm:presLayoutVars>
      </dgm:prSet>
      <dgm:spPr/>
    </dgm:pt>
    <dgm:pt modelId="{994506B0-939E-481B-A11F-FE37A56CFF2D}" type="pres">
      <dgm:prSet presAssocID="{E021D883-65AA-4800-9E48-A4915A9293D1}" presName="sibTrans" presStyleCnt="0"/>
      <dgm:spPr/>
    </dgm:pt>
    <dgm:pt modelId="{C3C33B22-6300-45B4-BF73-D7D4DEAFB08E}" type="pres">
      <dgm:prSet presAssocID="{C26438EF-9C20-44B6-BD9E-08BA940C5499}" presName="node" presStyleLbl="node1" presStyleIdx="7" presStyleCnt="12">
        <dgm:presLayoutVars>
          <dgm:bulletEnabled val="1"/>
        </dgm:presLayoutVars>
      </dgm:prSet>
      <dgm:spPr/>
    </dgm:pt>
    <dgm:pt modelId="{1D381EAF-0999-44D4-B6C2-88C02656EAA7}" type="pres">
      <dgm:prSet presAssocID="{18B940C6-F954-40BF-BA3C-BE06CF2EEE37}" presName="sibTrans" presStyleCnt="0"/>
      <dgm:spPr/>
    </dgm:pt>
    <dgm:pt modelId="{E4F7DA94-2DD2-4976-B6F0-C14EA71E0E47}" type="pres">
      <dgm:prSet presAssocID="{394AA1A3-5209-4E28-87B4-75A009FB1EC1}" presName="node" presStyleLbl="node1" presStyleIdx="8" presStyleCnt="12">
        <dgm:presLayoutVars>
          <dgm:bulletEnabled val="1"/>
        </dgm:presLayoutVars>
      </dgm:prSet>
      <dgm:spPr/>
    </dgm:pt>
    <dgm:pt modelId="{365B3B3A-40C3-4EBD-8138-EB6B78A9C40C}" type="pres">
      <dgm:prSet presAssocID="{0674BB7B-5371-4A67-94D9-3370799D8511}" presName="sibTrans" presStyleCnt="0"/>
      <dgm:spPr/>
    </dgm:pt>
    <dgm:pt modelId="{301ED46F-A7DA-4B2E-8A5A-7C00ABD19693}" type="pres">
      <dgm:prSet presAssocID="{2C3F26DB-A17C-478E-AA13-2C680ABDE8F5}" presName="node" presStyleLbl="node1" presStyleIdx="9" presStyleCnt="12">
        <dgm:presLayoutVars>
          <dgm:bulletEnabled val="1"/>
        </dgm:presLayoutVars>
      </dgm:prSet>
      <dgm:spPr/>
    </dgm:pt>
    <dgm:pt modelId="{1F37B204-14D7-4902-8C12-5B35537C9D69}" type="pres">
      <dgm:prSet presAssocID="{40E52BEE-383E-4DC4-973A-A4C6946FD8CE}" presName="sibTrans" presStyleCnt="0"/>
      <dgm:spPr/>
    </dgm:pt>
    <dgm:pt modelId="{8DFD9139-9A40-4524-885F-396E8503977D}" type="pres">
      <dgm:prSet presAssocID="{403F652B-D87A-4024-BC42-096AEEC0B2C5}" presName="node" presStyleLbl="node1" presStyleIdx="10" presStyleCnt="12">
        <dgm:presLayoutVars>
          <dgm:bulletEnabled val="1"/>
        </dgm:presLayoutVars>
      </dgm:prSet>
      <dgm:spPr/>
    </dgm:pt>
    <dgm:pt modelId="{02CBFE69-0A91-4DF1-8E90-B7CAA5009E2A}" type="pres">
      <dgm:prSet presAssocID="{830EACFF-452F-4B6B-A803-01F6D73511B7}" presName="sibTrans" presStyleCnt="0"/>
      <dgm:spPr/>
    </dgm:pt>
    <dgm:pt modelId="{6F91D0C2-4988-4E13-911E-180BE831A295}" type="pres">
      <dgm:prSet presAssocID="{B2DC85A9-1407-4EB0-B3A0-972E53BD566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4C90F0F-5AFD-40D9-BD52-00BF3B425446}" srcId="{1B7828B6-95FE-4DBA-89D5-17DE1997412A}" destId="{01E05FA4-D15A-464B-B34C-826BB364A292}" srcOrd="4" destOrd="0" parTransId="{DD279403-217F-4E5C-9E57-DC42E43B723D}" sibTransId="{A228CC3F-2E41-4321-9913-BC8C81B7930F}"/>
    <dgm:cxn modelId="{19354011-9AD4-49CB-B976-9167D15DD2BD}" type="presOf" srcId="{1B7828B6-95FE-4DBA-89D5-17DE1997412A}" destId="{A2B26F4B-AFB3-408B-8B0A-CEF9EA40F46C}" srcOrd="0" destOrd="0" presId="urn:microsoft.com/office/officeart/2005/8/layout/default"/>
    <dgm:cxn modelId="{9B488017-609F-41D1-BD4D-5A3C303A7BC9}" type="presOf" srcId="{2C3F26DB-A17C-478E-AA13-2C680ABDE8F5}" destId="{301ED46F-A7DA-4B2E-8A5A-7C00ABD19693}" srcOrd="0" destOrd="0" presId="urn:microsoft.com/office/officeart/2005/8/layout/default"/>
    <dgm:cxn modelId="{96B22A21-67CD-427B-BF14-41547B5A76AA}" type="presOf" srcId="{B2DC85A9-1407-4EB0-B3A0-972E53BD5662}" destId="{6F91D0C2-4988-4E13-911E-180BE831A295}" srcOrd="0" destOrd="0" presId="urn:microsoft.com/office/officeart/2005/8/layout/default"/>
    <dgm:cxn modelId="{5C692134-053B-4130-B139-18A04EE66D84}" srcId="{1B7828B6-95FE-4DBA-89D5-17DE1997412A}" destId="{F315CE8B-83BA-470B-BE44-41A0D36E409A}" srcOrd="5" destOrd="0" parTransId="{DDD4C41E-1136-49FA-88E4-E1953B1D3183}" sibTransId="{57F1CF6A-E56D-4D4C-9AEA-9604D3EFCFD4}"/>
    <dgm:cxn modelId="{6FCBCD37-92EB-4732-A381-5391D83E22D0}" srcId="{1B7828B6-95FE-4DBA-89D5-17DE1997412A}" destId="{CF3F8D23-E1B8-4C66-BA0C-EC0A3983376C}" srcOrd="6" destOrd="0" parTransId="{3D278412-F12F-45E2-9466-81BC9454032C}" sibTransId="{E021D883-65AA-4800-9E48-A4915A9293D1}"/>
    <dgm:cxn modelId="{2DB3803D-227D-466B-B604-8183EE713486}" type="presOf" srcId="{AB2F4BE3-1E0F-4515-A144-79A478EF5FD2}" destId="{79FE1E06-FC60-477F-881D-7C2D6A875053}" srcOrd="0" destOrd="0" presId="urn:microsoft.com/office/officeart/2005/8/layout/default"/>
    <dgm:cxn modelId="{D8BA0242-9E44-42CA-A7A3-2370BF993416}" srcId="{1B7828B6-95FE-4DBA-89D5-17DE1997412A}" destId="{394AA1A3-5209-4E28-87B4-75A009FB1EC1}" srcOrd="8" destOrd="0" parTransId="{6F4FB6EC-729C-4CC5-B415-3E8B8B789226}" sibTransId="{0674BB7B-5371-4A67-94D9-3370799D8511}"/>
    <dgm:cxn modelId="{764B6F52-E213-4EB6-BBEA-3D830D574A72}" type="presOf" srcId="{F315CE8B-83BA-470B-BE44-41A0D36E409A}" destId="{743D9718-9D3A-4CA8-B9A5-3DDF8BD16AD5}" srcOrd="0" destOrd="0" presId="urn:microsoft.com/office/officeart/2005/8/layout/default"/>
    <dgm:cxn modelId="{C82E6173-EFCD-40DB-A09D-D98E12C81E34}" srcId="{1B7828B6-95FE-4DBA-89D5-17DE1997412A}" destId="{886526F5-DFCB-4465-AC81-18B15ED365F8}" srcOrd="3" destOrd="0" parTransId="{C0F6FC43-E46D-4394-8015-16894E5B33A0}" sibTransId="{D813D017-56EE-4C1E-B0E0-262DFE71E589}"/>
    <dgm:cxn modelId="{DB97FA73-2908-46F4-A285-5B25B1DCDB13}" srcId="{1B7828B6-95FE-4DBA-89D5-17DE1997412A}" destId="{BA6CFFFB-E2D7-4021-810B-33485884A692}" srcOrd="2" destOrd="0" parTransId="{1D9DAA87-7128-4ADD-B4EA-A0CC16463A1F}" sibTransId="{1CC0C5A2-15DC-47E6-ABB0-F313B666CC1F}"/>
    <dgm:cxn modelId="{E1AE7177-CEF5-4F92-8D1A-65F0DC0CA18D}" type="presOf" srcId="{886526F5-DFCB-4465-AC81-18B15ED365F8}" destId="{C342B3CA-CAD3-4591-9C64-9AB8B6F36019}" srcOrd="0" destOrd="0" presId="urn:microsoft.com/office/officeart/2005/8/layout/default"/>
    <dgm:cxn modelId="{228D7591-EA48-4E13-84E3-4C02C866C31E}" type="presOf" srcId="{BA6CFFFB-E2D7-4021-810B-33485884A692}" destId="{B46ACC5D-2B1B-4E22-9CB6-899CB7AA9B31}" srcOrd="0" destOrd="0" presId="urn:microsoft.com/office/officeart/2005/8/layout/default"/>
    <dgm:cxn modelId="{3F20C69A-D3C4-4F4C-AB94-B4A081D0AA71}" type="presOf" srcId="{C26438EF-9C20-44B6-BD9E-08BA940C5499}" destId="{C3C33B22-6300-45B4-BF73-D7D4DEAFB08E}" srcOrd="0" destOrd="0" presId="urn:microsoft.com/office/officeart/2005/8/layout/default"/>
    <dgm:cxn modelId="{1E3AFB9D-15F2-4127-9293-1B4815B092BC}" type="presOf" srcId="{394AA1A3-5209-4E28-87B4-75A009FB1EC1}" destId="{E4F7DA94-2DD2-4976-B6F0-C14EA71E0E47}" srcOrd="0" destOrd="0" presId="urn:microsoft.com/office/officeart/2005/8/layout/default"/>
    <dgm:cxn modelId="{97416D9E-C4E5-47E9-A37E-D5822077E309}" srcId="{1B7828B6-95FE-4DBA-89D5-17DE1997412A}" destId="{403F652B-D87A-4024-BC42-096AEEC0B2C5}" srcOrd="10" destOrd="0" parTransId="{8882D4EB-786F-44DC-B1D7-C88222AC7461}" sibTransId="{830EACFF-452F-4B6B-A803-01F6D73511B7}"/>
    <dgm:cxn modelId="{0E9DA2A8-F87A-4595-A86B-BDF3678239CF}" type="presOf" srcId="{CF3F8D23-E1B8-4C66-BA0C-EC0A3983376C}" destId="{631D027F-A694-43C3-AEC7-19D084C8A156}" srcOrd="0" destOrd="0" presId="urn:microsoft.com/office/officeart/2005/8/layout/default"/>
    <dgm:cxn modelId="{C8A80CA9-76D7-4483-BAA5-F64B2E9A5944}" srcId="{1B7828B6-95FE-4DBA-89D5-17DE1997412A}" destId="{C26438EF-9C20-44B6-BD9E-08BA940C5499}" srcOrd="7" destOrd="0" parTransId="{699A36CE-9066-4BC0-8AB1-6211AFB0F546}" sibTransId="{18B940C6-F954-40BF-BA3C-BE06CF2EEE37}"/>
    <dgm:cxn modelId="{FDFEBFB0-9C1F-4E94-AB03-46BCF9F6A6BE}" srcId="{1B7828B6-95FE-4DBA-89D5-17DE1997412A}" destId="{2C3F26DB-A17C-478E-AA13-2C680ABDE8F5}" srcOrd="9" destOrd="0" parTransId="{E06E7B1E-B45D-4229-906D-A01DFFA95202}" sibTransId="{40E52BEE-383E-4DC4-973A-A4C6946FD8CE}"/>
    <dgm:cxn modelId="{27EBFAB5-4639-4B65-8AA0-D9F920D7DC1E}" type="presOf" srcId="{403F652B-D87A-4024-BC42-096AEEC0B2C5}" destId="{8DFD9139-9A40-4524-885F-396E8503977D}" srcOrd="0" destOrd="0" presId="urn:microsoft.com/office/officeart/2005/8/layout/default"/>
    <dgm:cxn modelId="{EAE779B8-3BB7-4E51-B631-D47D0A2EB510}" srcId="{1B7828B6-95FE-4DBA-89D5-17DE1997412A}" destId="{DF624963-5DC8-4B61-8DE7-055D1EA92704}" srcOrd="1" destOrd="0" parTransId="{FBDAF02C-B617-4AAF-BF79-8BC1A3C6E82B}" sibTransId="{5DFE6FBE-8F34-448B-9FCE-F45ED2FFD251}"/>
    <dgm:cxn modelId="{3EDC49C8-E10F-4BF1-9B9C-15736BCEADFF}" srcId="{1B7828B6-95FE-4DBA-89D5-17DE1997412A}" destId="{B2DC85A9-1407-4EB0-B3A0-972E53BD5662}" srcOrd="11" destOrd="0" parTransId="{CBEAAAD2-38DB-4E69-A09A-66A6309CCF84}" sibTransId="{28D6F9F7-C453-4987-9AB5-0AFB7B1069D6}"/>
    <dgm:cxn modelId="{98409DCB-0F0E-4AD9-AA63-62D48AAD92C1}" srcId="{1B7828B6-95FE-4DBA-89D5-17DE1997412A}" destId="{AB2F4BE3-1E0F-4515-A144-79A478EF5FD2}" srcOrd="0" destOrd="0" parTransId="{8A270634-7898-48D7-BCE5-C6A19C200685}" sibTransId="{48529E73-D18A-40C6-B722-39B39D60A266}"/>
    <dgm:cxn modelId="{C54961DC-D3BC-4CE7-A38A-A538D24B4C88}" type="presOf" srcId="{01E05FA4-D15A-464B-B34C-826BB364A292}" destId="{71B1FD65-62DD-4966-8CA3-E6A6F8A41573}" srcOrd="0" destOrd="0" presId="urn:microsoft.com/office/officeart/2005/8/layout/default"/>
    <dgm:cxn modelId="{87D852F8-B6FC-418B-91D9-2C4FD028F74B}" type="presOf" srcId="{DF624963-5DC8-4B61-8DE7-055D1EA92704}" destId="{B370C5C0-AFCA-4507-84E0-145472E53962}" srcOrd="0" destOrd="0" presId="urn:microsoft.com/office/officeart/2005/8/layout/default"/>
    <dgm:cxn modelId="{E90D516F-9841-40B5-A447-B1C30E2ACC11}" type="presParOf" srcId="{A2B26F4B-AFB3-408B-8B0A-CEF9EA40F46C}" destId="{79FE1E06-FC60-477F-881D-7C2D6A875053}" srcOrd="0" destOrd="0" presId="urn:microsoft.com/office/officeart/2005/8/layout/default"/>
    <dgm:cxn modelId="{CBD4D192-513D-46FC-AB58-764A6BE809BB}" type="presParOf" srcId="{A2B26F4B-AFB3-408B-8B0A-CEF9EA40F46C}" destId="{A44A7EA9-9081-41DA-A643-575495F441D6}" srcOrd="1" destOrd="0" presId="urn:microsoft.com/office/officeart/2005/8/layout/default"/>
    <dgm:cxn modelId="{0650C715-7606-453A-90CF-77BF64953934}" type="presParOf" srcId="{A2B26F4B-AFB3-408B-8B0A-CEF9EA40F46C}" destId="{B370C5C0-AFCA-4507-84E0-145472E53962}" srcOrd="2" destOrd="0" presId="urn:microsoft.com/office/officeart/2005/8/layout/default"/>
    <dgm:cxn modelId="{778095F7-013C-4063-8B88-931288364D1E}" type="presParOf" srcId="{A2B26F4B-AFB3-408B-8B0A-CEF9EA40F46C}" destId="{C5412FF0-A80A-4C15-9571-74ADE81819A6}" srcOrd="3" destOrd="0" presId="urn:microsoft.com/office/officeart/2005/8/layout/default"/>
    <dgm:cxn modelId="{A95F89CE-00F5-4C5A-BA85-3B2026D9F5E7}" type="presParOf" srcId="{A2B26F4B-AFB3-408B-8B0A-CEF9EA40F46C}" destId="{B46ACC5D-2B1B-4E22-9CB6-899CB7AA9B31}" srcOrd="4" destOrd="0" presId="urn:microsoft.com/office/officeart/2005/8/layout/default"/>
    <dgm:cxn modelId="{7283F331-E274-40E8-A1A7-DE765D033318}" type="presParOf" srcId="{A2B26F4B-AFB3-408B-8B0A-CEF9EA40F46C}" destId="{2989D878-45CA-4B78-B2C0-FF8AA70A8A16}" srcOrd="5" destOrd="0" presId="urn:microsoft.com/office/officeart/2005/8/layout/default"/>
    <dgm:cxn modelId="{CE674E88-FA8F-49A1-A5ED-D7C07DAFD5DB}" type="presParOf" srcId="{A2B26F4B-AFB3-408B-8B0A-CEF9EA40F46C}" destId="{C342B3CA-CAD3-4591-9C64-9AB8B6F36019}" srcOrd="6" destOrd="0" presId="urn:microsoft.com/office/officeart/2005/8/layout/default"/>
    <dgm:cxn modelId="{16F2D784-3877-480A-841F-06CE77A8DE82}" type="presParOf" srcId="{A2B26F4B-AFB3-408B-8B0A-CEF9EA40F46C}" destId="{0058D0CA-031B-4618-84AA-A9D79A4D408D}" srcOrd="7" destOrd="0" presId="urn:microsoft.com/office/officeart/2005/8/layout/default"/>
    <dgm:cxn modelId="{43979DB9-10A9-4EBD-8FA5-8111A1BA8E0A}" type="presParOf" srcId="{A2B26F4B-AFB3-408B-8B0A-CEF9EA40F46C}" destId="{71B1FD65-62DD-4966-8CA3-E6A6F8A41573}" srcOrd="8" destOrd="0" presId="urn:microsoft.com/office/officeart/2005/8/layout/default"/>
    <dgm:cxn modelId="{28F875E3-D6B0-45B8-9AA0-A2B1E0600164}" type="presParOf" srcId="{A2B26F4B-AFB3-408B-8B0A-CEF9EA40F46C}" destId="{7CA5BE1F-39C0-4EC3-BCEB-988E31690CDC}" srcOrd="9" destOrd="0" presId="urn:microsoft.com/office/officeart/2005/8/layout/default"/>
    <dgm:cxn modelId="{042E7E49-A570-460B-AFDF-082A15F65CA7}" type="presParOf" srcId="{A2B26F4B-AFB3-408B-8B0A-CEF9EA40F46C}" destId="{743D9718-9D3A-4CA8-B9A5-3DDF8BD16AD5}" srcOrd="10" destOrd="0" presId="urn:microsoft.com/office/officeart/2005/8/layout/default"/>
    <dgm:cxn modelId="{6FF841E4-8E50-407C-8582-28DC0B63E068}" type="presParOf" srcId="{A2B26F4B-AFB3-408B-8B0A-CEF9EA40F46C}" destId="{1EB8EEF6-65ED-44DB-91D7-08381962BFA6}" srcOrd="11" destOrd="0" presId="urn:microsoft.com/office/officeart/2005/8/layout/default"/>
    <dgm:cxn modelId="{6784B037-8682-43CC-A136-4AEB93986CB5}" type="presParOf" srcId="{A2B26F4B-AFB3-408B-8B0A-CEF9EA40F46C}" destId="{631D027F-A694-43C3-AEC7-19D084C8A156}" srcOrd="12" destOrd="0" presId="urn:microsoft.com/office/officeart/2005/8/layout/default"/>
    <dgm:cxn modelId="{8E6219A9-A750-4500-9C88-99E7692CDACE}" type="presParOf" srcId="{A2B26F4B-AFB3-408B-8B0A-CEF9EA40F46C}" destId="{994506B0-939E-481B-A11F-FE37A56CFF2D}" srcOrd="13" destOrd="0" presId="urn:microsoft.com/office/officeart/2005/8/layout/default"/>
    <dgm:cxn modelId="{0A50471E-CBA5-422C-8E0C-BF11432FA8D6}" type="presParOf" srcId="{A2B26F4B-AFB3-408B-8B0A-CEF9EA40F46C}" destId="{C3C33B22-6300-45B4-BF73-D7D4DEAFB08E}" srcOrd="14" destOrd="0" presId="urn:microsoft.com/office/officeart/2005/8/layout/default"/>
    <dgm:cxn modelId="{2574F10D-F898-4251-93D3-B0B45B179E4C}" type="presParOf" srcId="{A2B26F4B-AFB3-408B-8B0A-CEF9EA40F46C}" destId="{1D381EAF-0999-44D4-B6C2-88C02656EAA7}" srcOrd="15" destOrd="0" presId="urn:microsoft.com/office/officeart/2005/8/layout/default"/>
    <dgm:cxn modelId="{D5EBCB23-22D2-4C4B-B61B-00746CD6B3CD}" type="presParOf" srcId="{A2B26F4B-AFB3-408B-8B0A-CEF9EA40F46C}" destId="{E4F7DA94-2DD2-4976-B6F0-C14EA71E0E47}" srcOrd="16" destOrd="0" presId="urn:microsoft.com/office/officeart/2005/8/layout/default"/>
    <dgm:cxn modelId="{69CE525B-1A29-4A90-909C-C478FE624C1B}" type="presParOf" srcId="{A2B26F4B-AFB3-408B-8B0A-CEF9EA40F46C}" destId="{365B3B3A-40C3-4EBD-8138-EB6B78A9C40C}" srcOrd="17" destOrd="0" presId="urn:microsoft.com/office/officeart/2005/8/layout/default"/>
    <dgm:cxn modelId="{5C3AD5A5-B747-4608-9309-4CDFE402F4A4}" type="presParOf" srcId="{A2B26F4B-AFB3-408B-8B0A-CEF9EA40F46C}" destId="{301ED46F-A7DA-4B2E-8A5A-7C00ABD19693}" srcOrd="18" destOrd="0" presId="urn:microsoft.com/office/officeart/2005/8/layout/default"/>
    <dgm:cxn modelId="{7940DDD8-406F-40AE-9712-76CD1C785561}" type="presParOf" srcId="{A2B26F4B-AFB3-408B-8B0A-CEF9EA40F46C}" destId="{1F37B204-14D7-4902-8C12-5B35537C9D69}" srcOrd="19" destOrd="0" presId="urn:microsoft.com/office/officeart/2005/8/layout/default"/>
    <dgm:cxn modelId="{A9CFD719-6F95-4CC6-AC69-C22CAB1E8C5E}" type="presParOf" srcId="{A2B26F4B-AFB3-408B-8B0A-CEF9EA40F46C}" destId="{8DFD9139-9A40-4524-885F-396E8503977D}" srcOrd="20" destOrd="0" presId="urn:microsoft.com/office/officeart/2005/8/layout/default"/>
    <dgm:cxn modelId="{F3C8B633-0CAD-4327-A4AD-7CCDCFF4E8A5}" type="presParOf" srcId="{A2B26F4B-AFB3-408B-8B0A-CEF9EA40F46C}" destId="{02CBFE69-0A91-4DF1-8E90-B7CAA5009E2A}" srcOrd="21" destOrd="0" presId="urn:microsoft.com/office/officeart/2005/8/layout/default"/>
    <dgm:cxn modelId="{21B2AE95-D834-4785-89DF-EB3DF59BDEEF}" type="presParOf" srcId="{A2B26F4B-AFB3-408B-8B0A-CEF9EA40F46C}" destId="{6F91D0C2-4988-4E13-911E-180BE831A29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1C1B2-95E5-4B25-B0DC-20A6AAB887CD}">
      <dsp:nvSpPr>
        <dsp:cNvPr id="0" name=""/>
        <dsp:cNvSpPr/>
      </dsp:nvSpPr>
      <dsp:spPr>
        <a:xfrm>
          <a:off x="0" y="125981"/>
          <a:ext cx="1846591" cy="11079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onstantia"/>
            </a:rPr>
            <a:t>Nature</a:t>
          </a:r>
        </a:p>
      </dsp:txBody>
      <dsp:txXfrm>
        <a:off x="0" y="125981"/>
        <a:ext cx="1846591" cy="1107955"/>
      </dsp:txXfrm>
    </dsp:sp>
    <dsp:sp modelId="{13B4FD30-900D-4C98-BFFE-838B7B146059}">
      <dsp:nvSpPr>
        <dsp:cNvPr id="0" name=""/>
        <dsp:cNvSpPr/>
      </dsp:nvSpPr>
      <dsp:spPr>
        <a:xfrm>
          <a:off x="2031251" y="125981"/>
          <a:ext cx="1846591" cy="1107955"/>
        </a:xfrm>
        <a:prstGeom prst="rect">
          <a:avLst/>
        </a:prstGeom>
        <a:solidFill>
          <a:schemeClr val="accent3">
            <a:hueOff val="2199418"/>
            <a:satOff val="-5011"/>
            <a:lumOff val="201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onstantia"/>
            </a:rPr>
            <a:t>Exercise</a:t>
          </a:r>
        </a:p>
      </dsp:txBody>
      <dsp:txXfrm>
        <a:off x="2031251" y="125981"/>
        <a:ext cx="1846591" cy="1107955"/>
      </dsp:txXfrm>
    </dsp:sp>
    <dsp:sp modelId="{EDE609DF-0462-4FA1-9A62-1BB8BDB86F12}">
      <dsp:nvSpPr>
        <dsp:cNvPr id="0" name=""/>
        <dsp:cNvSpPr/>
      </dsp:nvSpPr>
      <dsp:spPr>
        <a:xfrm>
          <a:off x="4062502" y="125981"/>
          <a:ext cx="1846591" cy="1107955"/>
        </a:xfrm>
        <a:prstGeom prst="rect">
          <a:avLst/>
        </a:prstGeom>
        <a:solidFill>
          <a:schemeClr val="accent3">
            <a:hueOff val="4398836"/>
            <a:satOff val="-10022"/>
            <a:lumOff val="40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onstantia"/>
            </a:rPr>
            <a:t>Reading</a:t>
          </a:r>
        </a:p>
      </dsp:txBody>
      <dsp:txXfrm>
        <a:off x="4062502" y="125981"/>
        <a:ext cx="1846591" cy="1107955"/>
      </dsp:txXfrm>
    </dsp:sp>
    <dsp:sp modelId="{C000EE6E-310B-4F41-BD74-BD8B673E6538}">
      <dsp:nvSpPr>
        <dsp:cNvPr id="0" name=""/>
        <dsp:cNvSpPr/>
      </dsp:nvSpPr>
      <dsp:spPr>
        <a:xfrm>
          <a:off x="0" y="1418595"/>
          <a:ext cx="1846591" cy="1107955"/>
        </a:xfrm>
        <a:prstGeom prst="rect">
          <a:avLst/>
        </a:prstGeom>
        <a:solidFill>
          <a:schemeClr val="accent3">
            <a:hueOff val="6598253"/>
            <a:satOff val="-15033"/>
            <a:lumOff val="60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onstantia"/>
            </a:rPr>
            <a:t>Mindfulness</a:t>
          </a:r>
          <a:endParaRPr lang="en-US" sz="2400" kern="1200"/>
        </a:p>
      </dsp:txBody>
      <dsp:txXfrm>
        <a:off x="0" y="1418595"/>
        <a:ext cx="1846591" cy="1107955"/>
      </dsp:txXfrm>
    </dsp:sp>
    <dsp:sp modelId="{71F1AD11-54F9-4CCF-9C23-9F3277695522}">
      <dsp:nvSpPr>
        <dsp:cNvPr id="0" name=""/>
        <dsp:cNvSpPr/>
      </dsp:nvSpPr>
      <dsp:spPr>
        <a:xfrm>
          <a:off x="2031251" y="1418595"/>
          <a:ext cx="1846591" cy="1107955"/>
        </a:xfrm>
        <a:prstGeom prst="rect">
          <a:avLst/>
        </a:prstGeom>
        <a:solidFill>
          <a:schemeClr val="accent3">
            <a:hueOff val="8797671"/>
            <a:satOff val="-20044"/>
            <a:lumOff val="804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onstantia"/>
            </a:rPr>
            <a:t>Cooking</a:t>
          </a:r>
          <a:endParaRPr lang="en-US" sz="2400" kern="1200"/>
        </a:p>
      </dsp:txBody>
      <dsp:txXfrm>
        <a:off x="2031251" y="1418595"/>
        <a:ext cx="1846591" cy="1107955"/>
      </dsp:txXfrm>
    </dsp:sp>
    <dsp:sp modelId="{6444C40A-0D6C-4362-89FF-E2E83D6C71E2}">
      <dsp:nvSpPr>
        <dsp:cNvPr id="0" name=""/>
        <dsp:cNvSpPr/>
      </dsp:nvSpPr>
      <dsp:spPr>
        <a:xfrm>
          <a:off x="4062502" y="1418595"/>
          <a:ext cx="1846591" cy="1107955"/>
        </a:xfrm>
        <a:prstGeom prst="rect">
          <a:avLst/>
        </a:prstGeom>
        <a:solidFill>
          <a:schemeClr val="accent3">
            <a:hueOff val="10997089"/>
            <a:satOff val="-25055"/>
            <a:lumOff val="1005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onstantia"/>
            </a:rPr>
            <a:t>Journaling</a:t>
          </a:r>
        </a:p>
      </dsp:txBody>
      <dsp:txXfrm>
        <a:off x="4062502" y="1418595"/>
        <a:ext cx="1846591" cy="1107955"/>
      </dsp:txXfrm>
    </dsp:sp>
    <dsp:sp modelId="{1B2921FC-E772-4F76-BE85-7B915337BF57}">
      <dsp:nvSpPr>
        <dsp:cNvPr id="0" name=""/>
        <dsp:cNvSpPr/>
      </dsp:nvSpPr>
      <dsp:spPr>
        <a:xfrm>
          <a:off x="0" y="2711210"/>
          <a:ext cx="1846591" cy="1107955"/>
        </a:xfrm>
        <a:prstGeom prst="rect">
          <a:avLst/>
        </a:prstGeom>
        <a:solidFill>
          <a:schemeClr val="accent3">
            <a:hueOff val="13196506"/>
            <a:satOff val="-30066"/>
            <a:lumOff val="120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onstantia"/>
            </a:rPr>
            <a:t>Socializing</a:t>
          </a:r>
          <a:endParaRPr lang="en-US" sz="2400" kern="1200"/>
        </a:p>
      </dsp:txBody>
      <dsp:txXfrm>
        <a:off x="0" y="2711210"/>
        <a:ext cx="1846591" cy="1107955"/>
      </dsp:txXfrm>
    </dsp:sp>
    <dsp:sp modelId="{6302EB2C-1118-4A5B-B804-C83326AAB18D}">
      <dsp:nvSpPr>
        <dsp:cNvPr id="0" name=""/>
        <dsp:cNvSpPr/>
      </dsp:nvSpPr>
      <dsp:spPr>
        <a:xfrm>
          <a:off x="2031251" y="2711210"/>
          <a:ext cx="1846591" cy="1107955"/>
        </a:xfrm>
        <a:prstGeom prst="rect">
          <a:avLst/>
        </a:prstGeom>
        <a:solidFill>
          <a:schemeClr val="accent3">
            <a:hueOff val="15395925"/>
            <a:satOff val="-35077"/>
            <a:lumOff val="140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onstantia"/>
            </a:rPr>
            <a:t>Music</a:t>
          </a:r>
        </a:p>
      </dsp:txBody>
      <dsp:txXfrm>
        <a:off x="2031251" y="2711210"/>
        <a:ext cx="1846591" cy="1107955"/>
      </dsp:txXfrm>
    </dsp:sp>
    <dsp:sp modelId="{57C4C15E-A170-4CEB-B9AB-6098D764A86C}">
      <dsp:nvSpPr>
        <dsp:cNvPr id="0" name=""/>
        <dsp:cNvSpPr/>
      </dsp:nvSpPr>
      <dsp:spPr>
        <a:xfrm>
          <a:off x="4062502" y="2711210"/>
          <a:ext cx="1846591" cy="1107955"/>
        </a:xfrm>
        <a:prstGeom prst="rect">
          <a:avLst/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Constantia"/>
            </a:rPr>
            <a:t>Breathing</a:t>
          </a:r>
        </a:p>
      </dsp:txBody>
      <dsp:txXfrm>
        <a:off x="4062502" y="2711210"/>
        <a:ext cx="1846591" cy="1107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E1E06-FC60-477F-881D-7C2D6A875053}">
      <dsp:nvSpPr>
        <dsp:cNvPr id="0" name=""/>
        <dsp:cNvSpPr/>
      </dsp:nvSpPr>
      <dsp:spPr>
        <a:xfrm>
          <a:off x="693944" y="4309"/>
          <a:ext cx="2089720" cy="12538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Walbaum Display"/>
            </a:rPr>
            <a:t>Take your lunch break outside</a:t>
          </a:r>
          <a:endParaRPr lang="en-US" sz="1500" kern="1200"/>
        </a:p>
      </dsp:txBody>
      <dsp:txXfrm>
        <a:off x="693944" y="4309"/>
        <a:ext cx="2089720" cy="1253832"/>
      </dsp:txXfrm>
    </dsp:sp>
    <dsp:sp modelId="{B370C5C0-AFCA-4507-84E0-145472E53962}">
      <dsp:nvSpPr>
        <dsp:cNvPr id="0" name=""/>
        <dsp:cNvSpPr/>
      </dsp:nvSpPr>
      <dsp:spPr>
        <a:xfrm>
          <a:off x="2992636" y="4309"/>
          <a:ext cx="2089720" cy="12538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Walbaum Display"/>
            </a:rPr>
            <a:t>Listen to music/podcast on your walk to class</a:t>
          </a:r>
          <a:endParaRPr lang="en-US" sz="1500" kern="1200"/>
        </a:p>
      </dsp:txBody>
      <dsp:txXfrm>
        <a:off x="2992636" y="4309"/>
        <a:ext cx="2089720" cy="1253832"/>
      </dsp:txXfrm>
    </dsp:sp>
    <dsp:sp modelId="{B46ACC5D-2B1B-4E22-9CB6-899CB7AA9B31}">
      <dsp:nvSpPr>
        <dsp:cNvPr id="0" name=""/>
        <dsp:cNvSpPr/>
      </dsp:nvSpPr>
      <dsp:spPr>
        <a:xfrm>
          <a:off x="5291329" y="4309"/>
          <a:ext cx="2089720" cy="12538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Walbaum Display"/>
            </a:rPr>
            <a:t>Practice mindfulness on your commute to work</a:t>
          </a:r>
          <a:endParaRPr lang="en-US" sz="1500" kern="1200"/>
        </a:p>
      </dsp:txBody>
      <dsp:txXfrm>
        <a:off x="5291329" y="4309"/>
        <a:ext cx="2089720" cy="1253832"/>
      </dsp:txXfrm>
    </dsp:sp>
    <dsp:sp modelId="{C342B3CA-CAD3-4591-9C64-9AB8B6F36019}">
      <dsp:nvSpPr>
        <dsp:cNvPr id="0" name=""/>
        <dsp:cNvSpPr/>
      </dsp:nvSpPr>
      <dsp:spPr>
        <a:xfrm>
          <a:off x="693944" y="1467113"/>
          <a:ext cx="2089720" cy="12538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Walbaum Display"/>
            </a:rPr>
            <a:t>Stretch while watching Netflix</a:t>
          </a:r>
        </a:p>
      </dsp:txBody>
      <dsp:txXfrm>
        <a:off x="693944" y="1467113"/>
        <a:ext cx="2089720" cy="1253832"/>
      </dsp:txXfrm>
    </dsp:sp>
    <dsp:sp modelId="{71B1FD65-62DD-4966-8CA3-E6A6F8A41573}">
      <dsp:nvSpPr>
        <dsp:cNvPr id="0" name=""/>
        <dsp:cNvSpPr/>
      </dsp:nvSpPr>
      <dsp:spPr>
        <a:xfrm>
          <a:off x="2992636" y="1467113"/>
          <a:ext cx="2089720" cy="12538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Walbaum Display"/>
            </a:rPr>
            <a:t>Stand while working at your desk</a:t>
          </a:r>
        </a:p>
      </dsp:txBody>
      <dsp:txXfrm>
        <a:off x="2992636" y="1467113"/>
        <a:ext cx="2089720" cy="1253832"/>
      </dsp:txXfrm>
    </dsp:sp>
    <dsp:sp modelId="{743D9718-9D3A-4CA8-B9A5-3DDF8BD16AD5}">
      <dsp:nvSpPr>
        <dsp:cNvPr id="0" name=""/>
        <dsp:cNvSpPr/>
      </dsp:nvSpPr>
      <dsp:spPr>
        <a:xfrm>
          <a:off x="5291329" y="1467113"/>
          <a:ext cx="2089720" cy="12538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Walbaum Display"/>
            </a:rPr>
            <a:t>Practice mindfulness before meals</a:t>
          </a:r>
        </a:p>
      </dsp:txBody>
      <dsp:txXfrm>
        <a:off x="5291329" y="1467113"/>
        <a:ext cx="2089720" cy="1253832"/>
      </dsp:txXfrm>
    </dsp:sp>
    <dsp:sp modelId="{631D027F-A694-43C3-AEC7-19D084C8A156}">
      <dsp:nvSpPr>
        <dsp:cNvPr id="0" name=""/>
        <dsp:cNvSpPr/>
      </dsp:nvSpPr>
      <dsp:spPr>
        <a:xfrm>
          <a:off x="693944" y="2929917"/>
          <a:ext cx="2089720" cy="12538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Walbaum Display"/>
            </a:rPr>
            <a:t>Set a timer on phone to stretch</a:t>
          </a:r>
        </a:p>
      </dsp:txBody>
      <dsp:txXfrm>
        <a:off x="693944" y="2929917"/>
        <a:ext cx="2089720" cy="1253832"/>
      </dsp:txXfrm>
    </dsp:sp>
    <dsp:sp modelId="{C3C33B22-6300-45B4-BF73-D7D4DEAFB08E}">
      <dsp:nvSpPr>
        <dsp:cNvPr id="0" name=""/>
        <dsp:cNvSpPr/>
      </dsp:nvSpPr>
      <dsp:spPr>
        <a:xfrm>
          <a:off x="2992636" y="2929917"/>
          <a:ext cx="2089720" cy="12538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Walbaum Display"/>
            </a:rPr>
            <a:t>Refill the water everytime you go to the bathroom, even if it is not empty</a:t>
          </a:r>
        </a:p>
      </dsp:txBody>
      <dsp:txXfrm>
        <a:off x="2992636" y="2929917"/>
        <a:ext cx="2089720" cy="1253832"/>
      </dsp:txXfrm>
    </dsp:sp>
    <dsp:sp modelId="{E4F7DA94-2DD2-4976-B6F0-C14EA71E0E47}">
      <dsp:nvSpPr>
        <dsp:cNvPr id="0" name=""/>
        <dsp:cNvSpPr/>
      </dsp:nvSpPr>
      <dsp:spPr>
        <a:xfrm>
          <a:off x="5291329" y="2929917"/>
          <a:ext cx="2089720" cy="12538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Walbaum Display"/>
            </a:rPr>
            <a:t>Take a deep breath everytime you step outside</a:t>
          </a:r>
        </a:p>
      </dsp:txBody>
      <dsp:txXfrm>
        <a:off x="5291329" y="2929917"/>
        <a:ext cx="2089720" cy="1253832"/>
      </dsp:txXfrm>
    </dsp:sp>
    <dsp:sp modelId="{301ED46F-A7DA-4B2E-8A5A-7C00ABD19693}">
      <dsp:nvSpPr>
        <dsp:cNvPr id="0" name=""/>
        <dsp:cNvSpPr/>
      </dsp:nvSpPr>
      <dsp:spPr>
        <a:xfrm>
          <a:off x="693944" y="4392721"/>
          <a:ext cx="2089720" cy="12538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Walbaum Display"/>
            </a:rPr>
            <a:t>Implement a no phone zone during your lunch or commute to class/meetings</a:t>
          </a:r>
        </a:p>
      </dsp:txBody>
      <dsp:txXfrm>
        <a:off x="693944" y="4392721"/>
        <a:ext cx="2089720" cy="1253832"/>
      </dsp:txXfrm>
    </dsp:sp>
    <dsp:sp modelId="{8DFD9139-9A40-4524-885F-396E8503977D}">
      <dsp:nvSpPr>
        <dsp:cNvPr id="0" name=""/>
        <dsp:cNvSpPr/>
      </dsp:nvSpPr>
      <dsp:spPr>
        <a:xfrm>
          <a:off x="2992636" y="4392721"/>
          <a:ext cx="2089720" cy="12538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Walbaum Display"/>
            </a:rPr>
            <a:t>Take the stairs instead of the elevator</a:t>
          </a:r>
        </a:p>
      </dsp:txBody>
      <dsp:txXfrm>
        <a:off x="2992636" y="4392721"/>
        <a:ext cx="2089720" cy="1253832"/>
      </dsp:txXfrm>
    </dsp:sp>
    <dsp:sp modelId="{6F91D0C2-4988-4E13-911E-180BE831A295}">
      <dsp:nvSpPr>
        <dsp:cNvPr id="0" name=""/>
        <dsp:cNvSpPr/>
      </dsp:nvSpPr>
      <dsp:spPr>
        <a:xfrm>
          <a:off x="5291329" y="4392721"/>
          <a:ext cx="2089720" cy="12538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Walbaum Display"/>
            </a:rPr>
            <a:t>Say one self-affirmation after first sip of coffee in the morning</a:t>
          </a:r>
        </a:p>
      </dsp:txBody>
      <dsp:txXfrm>
        <a:off x="5291329" y="4392721"/>
        <a:ext cx="2089720" cy="1253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1B51B70A-D20A-DA41-BDAA-86E9BC39886E}" type="datetimeFigureOut">
              <a:rPr lang="en-US" smtClean="0"/>
              <a:t>3/31/23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2645655B-BC79-2E46-98D2-CB97DC7A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0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40E2879B-7D2E-C245-960C-FDD24D4A121E}" type="datetimeFigureOut">
              <a:rPr lang="en-US" smtClean="0"/>
              <a:t>3/31/23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9" rIns="94218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8" tIns="47109" rIns="94218" bIns="471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AE8A655E-9BAB-8D4F-B844-776628348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0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want to define these 2</a:t>
            </a:r>
            <a:r>
              <a:rPr lang="en-US" baseline="0"/>
              <a:t> concepts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A655E-9BAB-8D4F-B844-776628348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Environmental</a:t>
            </a:r>
            <a:r>
              <a:rPr lang="en-US" baseline="0"/>
              <a:t> demands include: school, work, bills, family and friends.</a:t>
            </a:r>
          </a:p>
          <a:p>
            <a:r>
              <a:rPr lang="en-US" baseline="0"/>
              <a:t>Internal conflicts include: worry, self-doubt, guilt, balancing responsibilities.</a:t>
            </a:r>
          </a:p>
          <a:p>
            <a:r>
              <a:rPr lang="en-US" baseline="0"/>
              <a:t>The next definition focuses on the stress as a response to the event - not the event itself.</a:t>
            </a:r>
          </a:p>
          <a:p>
            <a:r>
              <a:rPr lang="en-US" baseline="0"/>
              <a:t>How we experience and interpret the event determines our stress.</a:t>
            </a:r>
          </a:p>
          <a:p>
            <a:r>
              <a:rPr lang="en-US" baseline="0"/>
              <a:t>The last definition also talks about central symptoms of anxiety – tension and worry. </a:t>
            </a:r>
          </a:p>
          <a:p>
            <a:r>
              <a:rPr lang="en-US" baseline="0"/>
              <a:t>The two major intervention strategies are to prevent stress and manage stress.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A655E-9BAB-8D4F-B844-776628348C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medicine</a:t>
            </a:r>
            <a:r>
              <a:rPr lang="en-US" baseline="0"/>
              <a:t> – the ability to take care of oneself is important with certain diseases - like diabetes, heart disease, and Alzheimer's disease</a:t>
            </a:r>
          </a:p>
          <a:p>
            <a:r>
              <a:rPr lang="en-US" baseline="0"/>
              <a:t>In social work – self care refers to our ability to care care of ourselves</a:t>
            </a:r>
          </a:p>
          <a:p>
            <a:r>
              <a:rPr lang="en-US" baseline="0"/>
              <a:t>Notice that self-care actions are purposeful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A655E-9BAB-8D4F-B844-776628348C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4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Students doing</a:t>
            </a:r>
            <a:r>
              <a:rPr lang="en-US" baseline="0"/>
              <a:t> internships in crisis centers, child protective services, domestic violence programs, and hospice programs may face traumatic situations.</a:t>
            </a:r>
          </a:p>
          <a:p>
            <a:r>
              <a:rPr lang="en-US" baseline="0"/>
              <a:t>Professionals are exposed to the same traumatic situations and usually more intensely and over a longer period of time.</a:t>
            </a:r>
          </a:p>
          <a:p>
            <a:r>
              <a:rPr lang="en-US" baseline="0"/>
              <a:t>Supervisors of students and professionals need to attend to supervisees stress.  A good subject for supervision sessions.</a:t>
            </a:r>
          </a:p>
          <a:p>
            <a:r>
              <a:rPr lang="en-US" baseline="0"/>
              <a:t>Ethically, Swers are to make sure stress doesn’t affect their work with client and to take action if it does.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A655E-9BAB-8D4F-B844-776628348C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5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A655E-9BAB-8D4F-B844-776628348C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7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3F28-0C59-F548-A2A8-4656F10B5B9D}" type="datetimeFigureOut">
              <a:rPr lang="en-US" smtClean="0"/>
              <a:t>3/31/23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D3A78C-88A4-024E-81AD-232488F251D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3F28-0C59-F548-A2A8-4656F10B5B9D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78C-88A4-024E-81AD-232488F25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3F28-0C59-F548-A2A8-4656F10B5B9D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78C-88A4-024E-81AD-232488F25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8D3F28-0C59-F548-A2A8-4656F10B5B9D}" type="datetimeFigureOut">
              <a:rPr lang="en-US" smtClean="0"/>
              <a:t>3/31/23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D3A78C-88A4-024E-81AD-232488F251D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3F28-0C59-F548-A2A8-4656F10B5B9D}" type="datetimeFigureOut">
              <a:rPr lang="en-US" smtClean="0"/>
              <a:t>3/31/23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78C-88A4-024E-81AD-232488F251D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3F28-0C59-F548-A2A8-4656F10B5B9D}" type="datetimeFigureOut">
              <a:rPr lang="en-US" smtClean="0"/>
              <a:t>3/31/23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78C-88A4-024E-81AD-232488F251D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78C-88A4-024E-81AD-232488F251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3F28-0C59-F548-A2A8-4656F10B5B9D}" type="datetimeFigureOut">
              <a:rPr lang="en-US" smtClean="0"/>
              <a:t>3/31/23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3F28-0C59-F548-A2A8-4656F10B5B9D}" type="datetimeFigureOut">
              <a:rPr lang="en-US" smtClean="0"/>
              <a:t>3/31/23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78C-88A4-024E-81AD-232488F251D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3F28-0C59-F548-A2A8-4656F10B5B9D}" type="datetimeFigureOut">
              <a:rPr lang="en-US" smtClean="0"/>
              <a:t>3/31/23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A78C-88A4-024E-81AD-232488F25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8D3F28-0C59-F548-A2A8-4656F10B5B9D}" type="datetimeFigureOut">
              <a:rPr lang="en-US" smtClean="0"/>
              <a:t>3/31/23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D3A78C-88A4-024E-81AD-232488F251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3F28-0C59-F548-A2A8-4656F10B5B9D}" type="datetimeFigureOut">
              <a:rPr lang="en-US" smtClean="0"/>
              <a:t>3/31/23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D3A78C-88A4-024E-81AD-232488F251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8D3F28-0C59-F548-A2A8-4656F10B5B9D}" type="datetimeFigureOut">
              <a:rPr lang="en-US" smtClean="0"/>
              <a:t>3/31/23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D3A78C-88A4-024E-81AD-232488F251D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ww.co/sloww-sunday-newsletter-129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alousemindfulness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therapistaid.com/index.php/therapy-worksheet/body-scan-scrip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u.edu/crhs/socialwor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cialworkers.org/About/Ethics/Code-of-Ethics/Code-of-Ethics" TargetMode="External"/><Relationship Id="rId13" Type="http://schemas.openxmlformats.org/officeDocument/2006/relationships/hyperlink" Target="https://youtu.be/wPNEmxWSNxg" TargetMode="External"/><Relationship Id="rId3" Type="http://schemas.openxmlformats.org/officeDocument/2006/relationships/hyperlink" Target="https://nida.nih.gov/research-topics/comorbidity/covid-19-substance-use" TargetMode="External"/><Relationship Id="rId7" Type="http://schemas.openxmlformats.org/officeDocument/2006/relationships/hyperlink" Target="Http://merriam-webster.com/dictionary/stress" TargetMode="External"/><Relationship Id="rId12" Type="http://schemas.openxmlformats.org/officeDocument/2006/relationships/hyperlink" Target="https://jamesclear.com/habit-stacking" TargetMode="External"/><Relationship Id="rId2" Type="http://schemas.openxmlformats.org/officeDocument/2006/relationships/hyperlink" Target="https://news.emory.edu/stories/2022/11/esc_college_interrupted_01-11-2022/sto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.mayoclinic.org/tests-procedures/stress-management/basics/definiton/prc-20021046" TargetMode="External"/><Relationship Id="rId11" Type="http://schemas.openxmlformats.org/officeDocument/2006/relationships/hyperlink" Target="https://www.sloww.co/sloww-sunday-newsletter-129/" TargetMode="External"/><Relationship Id="rId5" Type="http://schemas.openxmlformats.org/officeDocument/2006/relationships/hyperlink" Target="https://www.forbes.com/sites/michaeltnietzel/2021/02/26/pandemic-toll-more-than-half-of-college-faculty-have-considered-a-career-change-or-early-retirement/?sh=4f36f44512da" TargetMode="External"/><Relationship Id="rId10" Type="http://schemas.openxmlformats.org/officeDocument/2006/relationships/hyperlink" Target="https://palousemindfulness.com/docs/bodyscan.pdf" TargetMode="External"/><Relationship Id="rId4" Type="http://schemas.openxmlformats.org/officeDocument/2006/relationships/hyperlink" Target="https://www.cdc.gov/mmwr/volumes/70/wr/mm7040e3.htm" TargetMode="External"/><Relationship Id="rId9" Type="http://schemas.openxmlformats.org/officeDocument/2006/relationships/hyperlink" Target="https://www.socialworkers.org/LinkClick.aspx?fileticket=GBrLbl4BuwI%3d&amp;portalid=0" TargetMode="External"/><Relationship Id="rId14" Type="http://schemas.openxmlformats.org/officeDocument/2006/relationships/hyperlink" Target="https://www.therapistaid.com/index.php/worksheets/body-scan-scrip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930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1111"/>
          <a:stretch>
            <a:fillRect/>
          </a:stretch>
        </p:blipFill>
        <p:spPr>
          <a:xfrm>
            <a:off x="457200" y="1537510"/>
            <a:ext cx="8229600" cy="4572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   </a:t>
            </a:r>
            <a:r>
              <a:rPr lang="en-US" sz="4800"/>
              <a:t>Welcome   </a:t>
            </a:r>
            <a:br>
              <a:rPr lang="en-US" sz="4800"/>
            </a:br>
            <a:r>
              <a:rPr lang="en-US" sz="200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1138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A1F31D3F-C09C-351A-2F29-6699CC356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220" r="-189" b="36122"/>
          <a:stretch/>
        </p:blipFill>
        <p:spPr>
          <a:xfrm>
            <a:off x="326001" y="1463524"/>
            <a:ext cx="8478060" cy="374285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AC46A11-D253-964A-8D4F-B1F3E1FA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533" y="-4839"/>
            <a:ext cx="3826933" cy="1219200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3200" b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Breathing Exercises</a:t>
            </a:r>
            <a:r>
              <a:rPr lang="en-US" sz="3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 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3F614-C18D-0D12-2720-2AA1E6DA8C69}"/>
              </a:ext>
            </a:extLst>
          </p:cNvPr>
          <p:cNvSpPr txBox="1"/>
          <p:nvPr/>
        </p:nvSpPr>
        <p:spPr>
          <a:xfrm>
            <a:off x="1729618" y="5430761"/>
            <a:ext cx="570290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"Nervous System Mastery" by Jonny Miller</a:t>
            </a:r>
            <a:endParaRPr lang="en-US"/>
          </a:p>
          <a:p>
            <a:pPr algn="ctr"/>
            <a:r>
              <a:rPr lang="en-US" sz="1600" dirty="0">
                <a:ea typeface="+mn-lt"/>
                <a:cs typeface="+mn-lt"/>
                <a:hlinkClick r:id="rId3"/>
              </a:rPr>
              <a:t>Sloww Sunday: Newsletter Issue 129 (Jan 15, 2023) | Sloww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0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32E21C-95CD-414D-5D66-CDE77DB58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7143"/>
            <a:ext cx="8229600" cy="4572000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/>
              <a:t>"The awareness that arises by paying attention on purpose, in the present moment, in a nonjudgmental way." - John Kabat-Zinn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E51F6C-B209-D7FF-14AC-1CE714FA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3162"/>
            <a:ext cx="8229600" cy="12192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b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Mindfulness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E87D9-1A1A-11E1-5422-541AA7EC9BDB}"/>
              </a:ext>
            </a:extLst>
          </p:cNvPr>
          <p:cNvSpPr txBox="1"/>
          <p:nvPr/>
        </p:nvSpPr>
        <p:spPr>
          <a:xfrm>
            <a:off x="1372810" y="4142619"/>
            <a:ext cx="661004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*Mindfulness Based Stress Reduction has been shown to improve stress, anxiety, depression, and other health conditions</a:t>
            </a:r>
          </a:p>
          <a:p>
            <a:endParaRPr lang="en-US"/>
          </a:p>
          <a:p>
            <a:r>
              <a:rPr lang="en-US" dirty="0"/>
              <a:t>*Palouse Mindfulness 8-Week MBSR Course </a:t>
            </a:r>
            <a:r>
              <a:rPr lang="en-US" dirty="0">
                <a:ea typeface="+mn-lt"/>
                <a:cs typeface="+mn-lt"/>
                <a:hlinkClick r:id="rId2"/>
              </a:rPr>
              <a:t>Online MBSR/Mindfulness (Free) (palousemindfulness.com)</a:t>
            </a:r>
          </a:p>
        </p:txBody>
      </p:sp>
    </p:spTree>
    <p:extLst>
      <p:ext uri="{BB962C8B-B14F-4D97-AF65-F5344CB8AC3E}">
        <p14:creationId xmlns:p14="http://schemas.microsoft.com/office/powerpoint/2010/main" val="178420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98F58-7C50-1A2C-8AB7-EA26DB0E8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8285"/>
            <a:ext cx="8229600" cy="1838477"/>
          </a:xfrm>
        </p:spPr>
        <p:txBody>
          <a:bodyPr vert="horz" lIns="91440" tIns="45720" rIns="91440" bIns="45720" anchor="t">
            <a:normAutofit fontScale="92500"/>
          </a:bodyPr>
          <a:lstStyle/>
          <a:p>
            <a:r>
              <a:rPr lang="en-US" dirty="0">
                <a:ea typeface="+mn-lt"/>
                <a:cs typeface="+mn-lt"/>
              </a:rPr>
              <a:t>"Systematically sweeping through the body with the mind, bringing an affectionate, openhearted, interested attention to its various regions." -Jon Kabat-Zinn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Script retrieved from </a:t>
            </a:r>
            <a:r>
              <a:rPr lang="en-US" sz="1900">
                <a:ea typeface="+mn-lt"/>
                <a:cs typeface="+mn-lt"/>
                <a:hlinkClick r:id="rId2"/>
              </a:rPr>
              <a:t>Body Scan Script (Worksheet) | Therapist Aid</a:t>
            </a:r>
            <a:endParaRPr lang="en-US" sz="19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4334B2-1AF3-1A95-43CC-330B1F357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b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The Body Scan</a:t>
            </a:r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77597D-CF6D-817E-BC18-414D1E4CD4B1}"/>
              </a:ext>
            </a:extLst>
          </p:cNvPr>
          <p:cNvSpPr txBox="1"/>
          <p:nvPr/>
        </p:nvSpPr>
        <p:spPr>
          <a:xfrm>
            <a:off x="1687285" y="4281713"/>
            <a:ext cx="59145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3132267-0519-ED49-ABEF-ED98C8485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114" y="3808332"/>
            <a:ext cx="5005009" cy="242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9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>
            <a:extLst>
              <a:ext uri="{FF2B5EF4-FFF2-40B4-BE49-F238E27FC236}">
                <a16:creationId xmlns:a16="http://schemas.microsoft.com/office/drawing/2014/main" id="{AFDC05D7-8C3F-952F-3FFD-BB58B9EDD84E}"/>
              </a:ext>
            </a:extLst>
          </p:cNvPr>
          <p:cNvSpPr txBox="1"/>
          <p:nvPr/>
        </p:nvSpPr>
        <p:spPr>
          <a:xfrm>
            <a:off x="1853775" y="835433"/>
            <a:ext cx="55932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Finding Time For Self-Care</a:t>
            </a:r>
          </a:p>
        </p:txBody>
      </p:sp>
      <p:pic>
        <p:nvPicPr>
          <p:cNvPr id="111" name="Picture 111">
            <a:extLst>
              <a:ext uri="{FF2B5EF4-FFF2-40B4-BE49-F238E27FC236}">
                <a16:creationId xmlns:a16="http://schemas.microsoft.com/office/drawing/2014/main" id="{9C481778-1C35-81CD-5D04-4E73AD593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31" y="2072445"/>
            <a:ext cx="4064208" cy="271884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77B78FF6-3915-9FAC-BAAA-482F63AE3D79}"/>
              </a:ext>
            </a:extLst>
          </p:cNvPr>
          <p:cNvSpPr txBox="1"/>
          <p:nvPr/>
        </p:nvSpPr>
        <p:spPr>
          <a:xfrm>
            <a:off x="5287360" y="2478367"/>
            <a:ext cx="30591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Negotiate Priorities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D644518-B430-3CA6-68FE-5E0420B142D7}"/>
              </a:ext>
            </a:extLst>
          </p:cNvPr>
          <p:cNvSpPr txBox="1"/>
          <p:nvPr/>
        </p:nvSpPr>
        <p:spPr>
          <a:xfrm>
            <a:off x="872114" y="5103910"/>
            <a:ext cx="676231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Self-Compassion</a:t>
            </a:r>
            <a:endParaRPr lang="en-US"/>
          </a:p>
          <a:p>
            <a:r>
              <a:rPr lang="en-US" sz="2000"/>
              <a:t>Are you willing to give yourself permission not to perform perfectly at your job, parenthood, relationships, sport, etc.?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7583C-A32C-1226-A4C5-C036668710F6}"/>
              </a:ext>
            </a:extLst>
          </p:cNvPr>
          <p:cNvSpPr txBox="1"/>
          <p:nvPr/>
        </p:nvSpPr>
        <p:spPr>
          <a:xfrm>
            <a:off x="5283926" y="2939143"/>
            <a:ext cx="36837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Ask yourself: "In what area of my life could I negotiate my time, effort, or energy towards?"</a:t>
            </a:r>
          </a:p>
        </p:txBody>
      </p:sp>
    </p:spTree>
    <p:extLst>
      <p:ext uri="{BB962C8B-B14F-4D97-AF65-F5344CB8AC3E}">
        <p14:creationId xmlns:p14="http://schemas.microsoft.com/office/powerpoint/2010/main" val="161950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199C02-25A2-2A29-688C-7F0F4CD6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498" y="-399795"/>
            <a:ext cx="5793110" cy="1397209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2800" b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  Habit Stacking with Self-Care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AD7448-3A34-3BB8-797E-B0FFC0B8CAA8}"/>
              </a:ext>
            </a:extLst>
          </p:cNvPr>
          <p:cNvSpPr txBox="1"/>
          <p:nvPr/>
        </p:nvSpPr>
        <p:spPr>
          <a:xfrm>
            <a:off x="4701905" y="1330874"/>
            <a:ext cx="3963025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Habit Stacking</a:t>
            </a:r>
          </a:p>
          <a:p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Your current habits are already built into your brain.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+mn-lt"/>
              <a:cs typeface="+mn-lt"/>
            </a:endParaRPr>
          </a:p>
          <a:p>
            <a:pPr marL="742950" lvl="1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By linking your new habits to a cycle that is already built into your brain, you make it more likely that you'll stick to the new behavior.</a:t>
            </a:r>
            <a:endParaRPr lang="en-US"/>
          </a:p>
          <a:p>
            <a:endParaRPr lang="en-US">
              <a:ea typeface="+mn-lt"/>
              <a:cs typeface="+mn-lt"/>
            </a:endParaRPr>
          </a:p>
          <a:p>
            <a:pPr marL="1200150" lvl="2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Identify a current habit you already do each day and then stack your new behavior on top.</a:t>
            </a:r>
          </a:p>
          <a:p>
            <a:pPr lvl="2"/>
            <a:endParaRPr lang="en-US">
              <a:ea typeface="+mn-lt"/>
              <a:cs typeface="+mn-lt"/>
            </a:endParaRPr>
          </a:p>
          <a:p>
            <a:pPr lvl="5"/>
            <a:r>
              <a:rPr lang="en-US">
                <a:ea typeface="+mn-lt"/>
                <a:cs typeface="+mn-lt"/>
              </a:rPr>
              <a:t>-James Clear</a:t>
            </a:r>
          </a:p>
        </p:txBody>
      </p:sp>
      <p:pic>
        <p:nvPicPr>
          <p:cNvPr id="22" name="Picture 22" descr="A picture containing nut&#10;&#10;Description automatically generated">
            <a:extLst>
              <a:ext uri="{FF2B5EF4-FFF2-40B4-BE49-F238E27FC236}">
                <a16:creationId xmlns:a16="http://schemas.microsoft.com/office/drawing/2014/main" id="{07416ADC-4344-EAA9-CACB-C75837C99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63" y="2473969"/>
            <a:ext cx="4309923" cy="32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3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23F16F-786C-1418-8DE8-B1EF4E530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endParaRPr lang="en-US"/>
          </a:p>
          <a:p>
            <a:r>
              <a:rPr lang="en-US"/>
              <a:t>Find ways to multitask with your self-care.</a:t>
            </a:r>
          </a:p>
          <a:p>
            <a:r>
              <a:rPr lang="en-US"/>
              <a:t>What is something I am already doing that I could incorporate with self-care?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16C3C9-88CC-782E-E79E-0E74CD7A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b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Integrating Self-Care</a:t>
            </a:r>
          </a:p>
        </p:txBody>
      </p:sp>
      <p:pic>
        <p:nvPicPr>
          <p:cNvPr id="5" name="Picture 5" descr="A person walking up a flight of stairs&#10;&#10;Description automatically generated">
            <a:extLst>
              <a:ext uri="{FF2B5EF4-FFF2-40B4-BE49-F238E27FC236}">
                <a16:creationId xmlns:a16="http://schemas.microsoft.com/office/drawing/2014/main" id="{90460946-6322-C8E6-6AC7-86DED3A14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4" y="4213475"/>
            <a:ext cx="2612573" cy="173595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0697E98-6B41-CC63-F873-2CF1D3B0C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03" y="4226563"/>
            <a:ext cx="2625634" cy="1722837"/>
          </a:xfrm>
          <a:prstGeom prst="rect">
            <a:avLst/>
          </a:prstGeom>
        </p:spPr>
      </p:pic>
      <p:pic>
        <p:nvPicPr>
          <p:cNvPr id="7" name="Picture 7" descr="A picture containing indoor, wall, person&#10;&#10;Description automatically generated">
            <a:extLst>
              <a:ext uri="{FF2B5EF4-FFF2-40B4-BE49-F238E27FC236}">
                <a16:creationId xmlns:a16="http://schemas.microsoft.com/office/drawing/2014/main" id="{003C87DB-64E9-1315-9BC7-6BB90AC01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4224115"/>
            <a:ext cx="2743200" cy="170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43E58A-2FED-9167-2AFA-27059083D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114700"/>
              </p:ext>
            </p:extLst>
          </p:nvPr>
        </p:nvGraphicFramePr>
        <p:xfrm>
          <a:off x="530751" y="609851"/>
          <a:ext cx="8074994" cy="565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204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E3949B-2AB2-A2DA-8CA6-21ED7D7BD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 fontScale="925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Identify areas of stress that you: (1) are currently experiencing and/or (2) anticipate encountering this semester. </a:t>
            </a:r>
          </a:p>
          <a:p>
            <a:r>
              <a:rPr lang="en-US" dirty="0">
                <a:ea typeface="+mn-lt"/>
                <a:cs typeface="+mn-lt"/>
              </a:rPr>
              <a:t>Create specific and measurable action steps. Examples: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Stressor: Unhealthy diet</a:t>
            </a:r>
          </a:p>
          <a:p>
            <a:pPr lvl="2"/>
            <a:r>
              <a:rPr lang="en-US" dirty="0">
                <a:ea typeface="+mn-lt"/>
                <a:cs typeface="+mn-lt"/>
              </a:rPr>
              <a:t>Activity: eat salad for lunch or dinner </a:t>
            </a:r>
            <a:endParaRPr lang="en-US" dirty="0"/>
          </a:p>
          <a:p>
            <a:pPr lvl="2"/>
            <a:r>
              <a:rPr lang="en-US" dirty="0">
                <a:ea typeface="+mn-lt"/>
                <a:cs typeface="+mn-lt"/>
              </a:rPr>
              <a:t>Frequency/duration: Mondays through Thursdays </a:t>
            </a:r>
            <a:endParaRPr lang="en-US"/>
          </a:p>
          <a:p>
            <a:pPr lvl="1"/>
            <a:r>
              <a:rPr lang="en-US" dirty="0">
                <a:ea typeface="+mn-lt"/>
                <a:cs typeface="+mn-lt"/>
              </a:rPr>
              <a:t>Stressor: Feeling discouraged</a:t>
            </a:r>
          </a:p>
          <a:p>
            <a:pPr lvl="2">
              <a:buClr>
                <a:srgbClr val="B37732"/>
              </a:buClr>
            </a:pPr>
            <a:r>
              <a:rPr lang="en-US" dirty="0">
                <a:solidFill>
                  <a:srgbClr val="FEFAC9"/>
                </a:solidFill>
                <a:ea typeface="+mn-lt"/>
                <a:cs typeface="+mn-lt"/>
              </a:rPr>
              <a:t>Activity: meditation or yoga video on YouTube</a:t>
            </a:r>
          </a:p>
          <a:p>
            <a:pPr lvl="2">
              <a:buClr>
                <a:srgbClr val="B37732"/>
              </a:buClr>
            </a:pPr>
            <a:r>
              <a:rPr lang="en-US" dirty="0">
                <a:solidFill>
                  <a:srgbClr val="FEFAC9"/>
                </a:solidFill>
                <a:ea typeface="+mn-lt"/>
                <a:cs typeface="+mn-lt"/>
              </a:rPr>
              <a:t>Frequency: Wednesdays and Saturdays from 8:00 a.m. – 8:30 a.m. </a:t>
            </a:r>
            <a:endParaRPr lang="en-US" dirty="0">
              <a:solidFill>
                <a:srgbClr val="FEFAC9"/>
              </a:solidFill>
            </a:endParaRPr>
          </a:p>
          <a:p>
            <a:pPr lvl="2">
              <a:buClr>
                <a:srgbClr val="B37732"/>
              </a:buClr>
            </a:pPr>
            <a:endParaRPr lang="en-US" dirty="0">
              <a:solidFill>
                <a:srgbClr val="FEFAC9"/>
              </a:solidFill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Enter the activities in your daily planner.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B4DB1C-5198-239A-CF20-CC8D70DB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Self-care plan</a:t>
            </a:r>
          </a:p>
        </p:txBody>
      </p:sp>
    </p:spTree>
    <p:extLst>
      <p:ext uri="{BB962C8B-B14F-4D97-AF65-F5344CB8AC3E}">
        <p14:creationId xmlns:p14="http://schemas.microsoft.com/office/powerpoint/2010/main" val="52490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A01F9E-FB09-0A05-4AA8-E1E573FBF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>
                <a:latin typeface="+mn-lt"/>
              </a:rPr>
              <a:t>Participation builds connections among students and connections with the school and community</a:t>
            </a:r>
          </a:p>
          <a:p>
            <a:endParaRPr lang="en-US" sz="2400"/>
          </a:p>
          <a:p>
            <a:r>
              <a:rPr lang="en-US" sz="2400"/>
              <a:t>Participation promotes support, and a sense of community and belonging.</a:t>
            </a:r>
          </a:p>
          <a:p>
            <a:endParaRPr lang="en-US" sz="2400"/>
          </a:p>
          <a:p>
            <a:r>
              <a:rPr lang="en-US" sz="2400"/>
              <a:t>Participation is correlated with retention, grade point average, leadership development and student satisfaction. </a:t>
            </a:r>
            <a:r>
              <a:rPr lang="en-US" sz="1200"/>
              <a:t>(11) </a:t>
            </a:r>
          </a:p>
          <a:p>
            <a:pPr marL="0" indent="0">
              <a:buNone/>
            </a:pPr>
            <a:endParaRPr lang="en-US" sz="2400"/>
          </a:p>
          <a:p>
            <a:pPr lvl="0" rtl="0"/>
            <a:r>
              <a:rPr lang="en-US" sz="2400"/>
              <a:t>CSWE Implicit curriculum Educational Policy 4.1 Student Development. </a:t>
            </a:r>
            <a:r>
              <a:rPr lang="en-US" sz="1200"/>
              <a:t>(12)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78C233-1D77-AA4E-A0A0-CBD574D6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Student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231725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Conference</a:t>
            </a:r>
          </a:p>
          <a:p>
            <a:pPr marL="0" indent="0">
              <a:buNone/>
            </a:pPr>
            <a:r>
              <a:rPr lang="en-US"/>
              <a:t>   </a:t>
            </a:r>
            <a:r>
              <a:rPr lang="en-US" sz="2000"/>
              <a:t>-annual self-care conference</a:t>
            </a:r>
            <a:endParaRPr lang="en-US"/>
          </a:p>
          <a:p>
            <a:r>
              <a:rPr lang="en-US"/>
              <a:t>Self-care activities</a:t>
            </a:r>
          </a:p>
          <a:p>
            <a:pPr marL="0" indent="0">
              <a:buNone/>
            </a:pPr>
            <a:r>
              <a:rPr lang="en-US"/>
              <a:t>  </a:t>
            </a:r>
            <a:r>
              <a:rPr lang="en-US" sz="2000"/>
              <a:t>  -silly hat walk, carousel, disc golf, mindful afternoon </a:t>
            </a:r>
          </a:p>
          <a:p>
            <a:r>
              <a:rPr lang="en-US"/>
              <a:t>Self-care course</a:t>
            </a:r>
          </a:p>
          <a:p>
            <a:pPr marL="0" indent="0">
              <a:buNone/>
            </a:pPr>
            <a:r>
              <a:rPr lang="en-US"/>
              <a:t>    </a:t>
            </a:r>
            <a:r>
              <a:rPr lang="en-US" sz="2000"/>
              <a:t>-SOWK 4957/5957 - Self-Care for Helping Professionals </a:t>
            </a:r>
            <a:endParaRPr lang="en-US"/>
          </a:p>
          <a:p>
            <a:r>
              <a:rPr lang="en-US"/>
              <a:t>Scholarship</a:t>
            </a:r>
          </a:p>
          <a:p>
            <a:pPr marL="0" indent="0">
              <a:buNone/>
            </a:pPr>
            <a:r>
              <a:rPr lang="en-US"/>
              <a:t>   </a:t>
            </a:r>
            <a:r>
              <a:rPr lang="en-US" sz="2000"/>
              <a:t>-research, writing, and presenting on social work self-care </a:t>
            </a:r>
            <a:endParaRPr lang="en-US"/>
          </a:p>
          <a:p>
            <a:r>
              <a:rPr lang="en-US"/>
              <a:t>Website - </a:t>
            </a:r>
            <a:r>
              <a:rPr lang="en-US" sz="2000"/>
              <a:t>Identifies self-care resources </a:t>
            </a:r>
            <a:r>
              <a:rPr lang="en-US" sz="2000">
                <a:hlinkClick r:id="rId3"/>
              </a:rPr>
              <a:t>https://www.etsu.edu/crhs/socialwork/</a:t>
            </a:r>
            <a:r>
              <a:rPr lang="en-US" sz="2000"/>
              <a:t> </a:t>
            </a: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Social work self-care initiative</a:t>
            </a:r>
          </a:p>
        </p:txBody>
      </p:sp>
    </p:spTree>
    <p:extLst>
      <p:ext uri="{BB962C8B-B14F-4D97-AF65-F5344CB8AC3E}">
        <p14:creationId xmlns:p14="http://schemas.microsoft.com/office/powerpoint/2010/main" val="263038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2800"/>
              <a:t>Phi Alpha Honor Society </a:t>
            </a:r>
            <a:r>
              <a:rPr lang="en-US"/>
              <a:t> </a:t>
            </a:r>
          </a:p>
          <a:p>
            <a:pPr marL="0" indent="0" algn="ctr">
              <a:buNone/>
            </a:pPr>
            <a:r>
              <a:rPr lang="en-US"/>
              <a:t>March 28, 2023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Taylor Roberts, BSW, MSW Student</a:t>
            </a:r>
          </a:p>
          <a:p>
            <a:pPr marL="0" indent="0" algn="ctr">
              <a:buNone/>
            </a:pPr>
            <a:r>
              <a:rPr lang="en-US"/>
              <a:t>Paul Baggett, PhD, LCSW, ACSW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East Tennessee State University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/>
              <a:t>  </a:t>
            </a:r>
            <a:r>
              <a:rPr lang="en-US" sz="3200" b="1"/>
              <a:t>Self-Care for Social Workers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5902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A2EA28-43CC-138F-11F1-CB2A032FB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 fontScale="62500" lnSpcReduction="20000"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1100" dirty="0"/>
              <a:t>Clark, C., November 1, 2022. </a:t>
            </a:r>
            <a:r>
              <a:rPr lang="en-US" sz="1100" i="1" dirty="0"/>
              <a:t>College, interrupted: Pandemic took toll on first-year students, study suggests. </a:t>
            </a:r>
            <a:r>
              <a:rPr lang="en-US" sz="1100" dirty="0">
                <a:hlinkClick r:id="rId2"/>
              </a:rPr>
              <a:t>https://news.emory.edu/stories/2022/11/esc_college_interrupted_01-11-2022/story.html</a:t>
            </a:r>
            <a:r>
              <a:rPr lang="en-US" sz="1100" dirty="0"/>
              <a:t> </a:t>
            </a:r>
            <a:endParaRPr lang="en-US" sz="1100"/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1100" dirty="0"/>
              <a:t>National Institute on Drug Abuse, February 25, 2022. </a:t>
            </a:r>
            <a:r>
              <a:rPr lang="en-US" sz="1100" i="1" dirty="0"/>
              <a:t>Covid 19 &amp; substance use</a:t>
            </a:r>
            <a:r>
              <a:rPr lang="en-US" sz="1100" dirty="0"/>
              <a:t>. </a:t>
            </a:r>
            <a:r>
              <a:rPr lang="en-US" sz="1100" dirty="0">
                <a:hlinkClick r:id="rId3"/>
              </a:rPr>
              <a:t>https://nida.nih.gov/research-topics/comorbidity/covid-19-substance-use</a:t>
            </a:r>
            <a:endParaRPr lang="en-US" sz="1100" dirty="0"/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1100" dirty="0">
                <a:latin typeface="Constantia"/>
              </a:rPr>
              <a:t>Center for Disease, October 8, 2021. </a:t>
            </a:r>
            <a:r>
              <a:rPr lang="en-US" sz="1100" i="1" dirty="0">
                <a:latin typeface="Constantia"/>
              </a:rPr>
              <a:t>Control National </a:t>
            </a:r>
            <a:r>
              <a:rPr lang="en-US" sz="1100" b="0" i="1" dirty="0">
                <a:effectLst/>
                <a:latin typeface="Constantia"/>
              </a:rPr>
              <a:t>and State Trends in Anxiety and Depression Severity Scores Among Adults During the COVID-19 Pandemic — United States, 2020–2021.</a:t>
            </a:r>
            <a:r>
              <a:rPr lang="en-US" sz="1100" b="0" i="0" dirty="0">
                <a:effectLst/>
                <a:latin typeface="Constantia"/>
              </a:rPr>
              <a:t> </a:t>
            </a:r>
            <a:r>
              <a:rPr lang="en-US" sz="1100" b="0" i="0" dirty="0">
                <a:effectLst/>
                <a:latin typeface="Constant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https://www.cdc.gov/mmwr/volumes/70/wr/mm7040e3.htm</a:t>
            </a:r>
            <a:r>
              <a:rPr lang="en-US" sz="1100" dirty="0">
                <a:latin typeface="Constantia"/>
              </a:rPr>
              <a:t> </a:t>
            </a:r>
            <a:endParaRPr lang="en-US" sz="1100" b="0" i="0" dirty="0">
              <a:effectLst/>
              <a:latin typeface="Constantia" panose="02030602050306030303" pitchFamily="18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1100" i="0" dirty="0">
                <a:effectLst/>
                <a:latin typeface="Constantia"/>
              </a:rPr>
              <a:t>Neitzel, M</a:t>
            </a:r>
            <a:r>
              <a:rPr lang="en-US" sz="1100" dirty="0">
                <a:latin typeface="Constantia"/>
              </a:rPr>
              <a:t>., February 26, 2021. </a:t>
            </a:r>
            <a:r>
              <a:rPr lang="en-US" sz="1100" i="1" dirty="0">
                <a:effectLst/>
                <a:latin typeface="Constantia"/>
              </a:rPr>
              <a:t>Pandemic Toll: More Than Half Of College Faculty Have Considered A Career Change Or Early Retirement.</a:t>
            </a:r>
            <a:r>
              <a:rPr lang="en-US" sz="1100" i="0" dirty="0">
                <a:effectLst/>
                <a:latin typeface="Constantia"/>
              </a:rPr>
              <a:t> Forbes.</a:t>
            </a:r>
            <a:r>
              <a:rPr lang="en-US" sz="1100" dirty="0">
                <a:latin typeface="Constantia"/>
              </a:rPr>
              <a:t>  </a:t>
            </a:r>
            <a:r>
              <a:rPr lang="en-US" sz="1100" i="0" dirty="0">
                <a:effectLst/>
                <a:latin typeface="Constantia"/>
              </a:rPr>
              <a:t> </a:t>
            </a:r>
            <a:r>
              <a:rPr lang="en-US" sz="1100" i="0" dirty="0">
                <a:effectLst/>
                <a:latin typeface="Constanti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https://www.forbes.com/sites/michaeltnietzel/2021/02/26/pandemic-toll-more-than-half-of-college-faculty-have-considered-a-career-change-or-early-retirement/?sh=4f36f44512da</a:t>
            </a:r>
            <a:r>
              <a:rPr lang="en-US" sz="1100" dirty="0">
                <a:latin typeface="Constantia"/>
              </a:rPr>
              <a:t>    </a:t>
            </a:r>
            <a:endParaRPr lang="en-US" sz="1100" i="0" dirty="0">
              <a:effectLst/>
              <a:latin typeface="Constantia" panose="02030602050306030303" pitchFamily="18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1100" dirty="0"/>
              <a:t>Mayo Clinic, (2015), </a:t>
            </a:r>
            <a:r>
              <a:rPr lang="en-US" sz="1100" dirty="0">
                <a:hlinkClick r:id="rId6"/>
              </a:rPr>
              <a:t>http://.mayoclinic.org/tests-procedures/stress-management/basics/definition/prc-20021046</a:t>
            </a:r>
            <a:r>
              <a:rPr lang="en-US" sz="1100" dirty="0"/>
              <a:t>. 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1100" dirty="0"/>
              <a:t>Webster, Merriam, (2015).  </a:t>
            </a:r>
            <a:r>
              <a:rPr lang="en-US" sz="1100" dirty="0">
                <a:hlinkClick r:id="rId7"/>
              </a:rPr>
              <a:t>Http://merriam-webster.com/dictionary/stress</a:t>
            </a:r>
            <a:r>
              <a:rPr lang="en-US" sz="1100" dirty="0"/>
              <a:t>. 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1100" dirty="0"/>
              <a:t>Lee, J. J.,  &amp; Miller, S. E., (2013). A self-care framework for social workers: Building a strong foundation for practice. </a:t>
            </a:r>
            <a:r>
              <a:rPr lang="en-US" sz="1100" i="1" dirty="0"/>
              <a:t>Families in Society: The Journal of Contemporary Social Services, (94) 2</a:t>
            </a:r>
            <a:r>
              <a:rPr lang="en-US" sz="1100" dirty="0"/>
              <a:t>, 96-103. doi:10.1606/1044-3894.4289.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National Association of Social Workers, (2021). NASW code of ethics. Retrieved April 6, 2022,</a:t>
            </a:r>
            <a:r>
              <a:rPr lang="en-US" sz="1100" i="1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 from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  <a:hlinkClick r:id="rId8"/>
              </a:rPr>
              <a:t>https://www.socialworkers.org/About/Ethics/Code-of-Ethics/Code-of-Ethics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-</a:t>
            </a:r>
            <a:r>
              <a:rPr kumimoji="0" lang="en-US" sz="1100" b="0" i="1" u="sng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English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(155), 83-94.</a:t>
            </a:r>
            <a:endParaRPr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National Association of Social Workers. Association of Social Work Boards (2013). Best practices in Social Work supervision.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  <a:hlinkClick r:id="rId9"/>
              </a:rPr>
              <a:t>https://www.socialworkers.org/LinkClick.aspx?fileticket=GBrLbl4BuwI%3d&amp;portalid=0</a:t>
            </a:r>
            <a:r>
              <a:rPr lang="en-US" sz="1100" i="1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1100" dirty="0"/>
              <a:t>National Association of Social Workers, (2017).  NASW Code of Ethics.  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1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>
                <a:solidFill>
                  <a:schemeClr val="accent2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11</a:t>
            </a:r>
            <a:r>
              <a:rPr lang="en-US" sz="1100" dirty="0">
                <a:solidFill>
                  <a:schemeClr val="accent2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.</a:t>
            </a:r>
            <a:r>
              <a:rPr lang="en-US" sz="1100" dirty="0">
                <a:solidFill>
                  <a:srgbClr val="222222"/>
                </a:solidFill>
                <a:latin typeface="Times New Roman"/>
                <a:ea typeface="Calibri" panose="020F0502020204030204" pitchFamily="34" charset="0"/>
                <a:cs typeface="Times New Roman"/>
              </a:rPr>
              <a:t>   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Cheong, K. C., &amp; Ong, B. (2016). An evaluation of the relationship between student engagement, academic achievement, and satisfaction.</a:t>
            </a:r>
            <a:r>
              <a:rPr lang="en-US" sz="1100" dirty="0">
                <a:latin typeface="Times New Roman"/>
                <a:ea typeface="Calibri" panose="020F0502020204030204" pitchFamily="34" charset="0"/>
                <a:cs typeface="Times New Roman"/>
              </a:rPr>
              <a:t>   </a:t>
            </a:r>
            <a:endParaRPr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>
                <a:latin typeface="Times New Roman"/>
                <a:ea typeface="Calibri" panose="020F0502020204030204" pitchFamily="34" charset="0"/>
                <a:cs typeface="Times New Roman"/>
              </a:rPr>
              <a:t>        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 In 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Assessment for learning within and</a:t>
            </a:r>
            <a:r>
              <a:rPr lang="en-US" sz="1100" i="1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 beyond the classroom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 (pp. 409-416).</a:t>
            </a:r>
            <a:r>
              <a:rPr lang="en-US" sz="11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 Springer, Singapore.</a:t>
            </a:r>
            <a:endParaRPr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20000"/>
              </a:lnSpc>
              <a:buFont typeface="+mj-lt"/>
              <a:buAutoNum type="arabicPeriod"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SzTx/>
              <a:buNone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cs typeface="Times New Roman"/>
              </a:rPr>
              <a:t>12.</a:t>
            </a:r>
            <a:r>
              <a:rPr lang="en-US" sz="1100" dirty="0">
                <a:latin typeface="Times New Roman"/>
                <a:cs typeface="Times New Roman"/>
              </a:rPr>
              <a:t>  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 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ouncil on Social Work Education (CSWE). (2015). 2015 Educational Policy and Accreditation Standards Educational Policy and</a:t>
            </a:r>
            <a:r>
              <a:rPr lang="en-US" sz="1100" dirty="0">
                <a:latin typeface="Times New Roman"/>
                <a:ea typeface="Calibri" panose="020F0502020204030204" pitchFamily="34" charset="0"/>
                <a:cs typeface="Times New Roman"/>
              </a:rPr>
              <a:t>      </a:t>
            </a:r>
            <a:endParaRPr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Clr>
                <a:srgbClr val="A53010"/>
              </a:buClr>
              <a:buSzTx/>
              <a:buNone/>
              <a:defRPr/>
            </a:pPr>
            <a:r>
              <a:rPr lang="en-US" sz="1100" dirty="0">
                <a:latin typeface="Times New Roman"/>
                <a:ea typeface="Calibri" panose="020F0502020204030204" pitchFamily="34" charset="0"/>
                <a:cs typeface="Times New Roman"/>
              </a:rPr>
              <a:t>      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 Accreditation Standards for Baccalaureate and Master’s Social Work Programs.</a:t>
            </a:r>
            <a:r>
              <a:rPr lang="en-US" sz="11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Calibri" panose="020F0502020204030204" pitchFamily="34" charset="0"/>
                <a:cs typeface="Times New Roman"/>
              </a:rPr>
              <a:t> Washington, DC: NASW.</a:t>
            </a:r>
            <a:r>
              <a:rPr lang="en-US" sz="1100" dirty="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endParaRPr lang="en-US" sz="1100" dirty="0">
              <a:latin typeface="Times New Roman"/>
              <a:cs typeface="Times New Roman"/>
            </a:endParaRPr>
          </a:p>
          <a:p>
            <a:pPr marL="0" indent="0" defTabSz="457200">
              <a:lnSpc>
                <a:spcPct val="220000"/>
              </a:lnSpc>
              <a:spcBef>
                <a:spcPts val="0"/>
              </a:spcBef>
              <a:buSzTx/>
              <a:buNone/>
              <a:defRPr/>
            </a:pPr>
            <a:r>
              <a:rPr lang="en-US" sz="900" dirty="0">
                <a:solidFill>
                  <a:schemeClr val="accent2"/>
                </a:solidFill>
                <a:latin typeface="Times New Roman"/>
                <a:cs typeface="Times New Roman"/>
              </a:rPr>
              <a:t>13. </a:t>
            </a:r>
            <a:r>
              <a:rPr lang="en-US" sz="900" dirty="0">
                <a:latin typeface="Times New Roman"/>
                <a:cs typeface="Times New Roman"/>
              </a:rPr>
              <a:t>  Kabat-Zinn, Jon. (2005). The Body Scan Meditation. </a:t>
            </a:r>
            <a:r>
              <a:rPr lang="en-US" sz="900" dirty="0">
                <a:latin typeface="Times New Roman"/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bodyscan.pdf (palousemindfulness.com)</a:t>
            </a:r>
            <a:endParaRPr lang="en-US" sz="900" dirty="0">
              <a:latin typeface="Times New Roman"/>
              <a:cs typeface="Times New Roman"/>
            </a:endParaRPr>
          </a:p>
          <a:p>
            <a:pPr marL="0" indent="0">
              <a:lnSpc>
                <a:spcPct val="220000"/>
              </a:lnSpc>
              <a:spcBef>
                <a:spcPts val="0"/>
              </a:spcBef>
              <a:buSzTx/>
              <a:buNone/>
            </a:pPr>
            <a:r>
              <a:rPr lang="en-US" sz="900" dirty="0">
                <a:solidFill>
                  <a:schemeClr val="accent2"/>
                </a:solidFill>
                <a:latin typeface="Times New Roman"/>
                <a:cs typeface="Times New Roman"/>
              </a:rPr>
              <a:t>14.</a:t>
            </a:r>
            <a:r>
              <a:rPr lang="en-US" sz="900" dirty="0">
                <a:latin typeface="Times New Roman"/>
                <a:cs typeface="Times New Roman"/>
              </a:rPr>
              <a:t>   Milley, Jonny. (2023). </a:t>
            </a:r>
            <a:r>
              <a:rPr lang="en-US" sz="900" dirty="0">
                <a:ea typeface="+mn-lt"/>
                <a:cs typeface="+mn-lt"/>
                <a:hlinkClick r:id="rId11"/>
              </a:rPr>
              <a:t>Sloww Sunday: Newsletter Issue 129 (Jan 15, 2023) | Sloww</a:t>
            </a:r>
            <a:endParaRPr lang="en-US" sz="900">
              <a:latin typeface="Times New Roman"/>
              <a:cs typeface="Times New Roman"/>
            </a:endParaRPr>
          </a:p>
          <a:p>
            <a:pPr marL="0" indent="0">
              <a:lnSpc>
                <a:spcPct val="220000"/>
              </a:lnSpc>
              <a:spcBef>
                <a:spcPts val="0"/>
              </a:spcBef>
              <a:buSzTx/>
              <a:buNone/>
            </a:pPr>
            <a:r>
              <a:rPr lang="en-US" sz="900" dirty="0">
                <a:solidFill>
                  <a:schemeClr val="accent2"/>
                </a:solidFill>
                <a:latin typeface="Times New Roman"/>
                <a:cs typeface="Times New Roman"/>
              </a:rPr>
              <a:t>15.</a:t>
            </a:r>
            <a:r>
              <a:rPr lang="en-US" sz="900" dirty="0">
                <a:latin typeface="Times New Roman"/>
                <a:cs typeface="Times New Roman"/>
              </a:rPr>
              <a:t>   Clear, James. (n.d.) How to Build New Habits by Taking Advantage of Old Ones. </a:t>
            </a:r>
            <a:r>
              <a:rPr lang="en-US" sz="900" dirty="0">
                <a:latin typeface="Times New Roman"/>
                <a:ea typeface="+mn-lt"/>
                <a:cs typeface="+mn-lt"/>
                <a:hlinkClick r:id="rId12"/>
              </a:rPr>
              <a:t>Habit Stacking: How to Build New Habits by Taking Advantage of Old Ones (jamesclear.com)</a:t>
            </a:r>
            <a:endParaRPr lang="en-US" sz="900" dirty="0">
              <a:latin typeface="Times New Roman"/>
              <a:cs typeface="Times New Roman"/>
            </a:endParaRPr>
          </a:p>
          <a:p>
            <a:pPr marL="0" indent="0">
              <a:lnSpc>
                <a:spcPct val="220000"/>
              </a:lnSpc>
              <a:spcBef>
                <a:spcPts val="0"/>
              </a:spcBef>
              <a:buSzTx/>
              <a:buNone/>
            </a:pPr>
            <a:r>
              <a:rPr lang="en-US" sz="900" dirty="0">
                <a:solidFill>
                  <a:schemeClr val="accent2"/>
                </a:solidFill>
                <a:latin typeface="Times New Roman"/>
                <a:cs typeface="Times New Roman"/>
              </a:rPr>
              <a:t>16.</a:t>
            </a:r>
            <a:r>
              <a:rPr lang="en-US" sz="900" dirty="0">
                <a:latin typeface="Times New Roman"/>
                <a:cs typeface="Times New Roman"/>
              </a:rPr>
              <a:t>   Nour Foundation, (2013). </a:t>
            </a:r>
            <a:r>
              <a:rPr lang="en-US" sz="900" dirty="0">
                <a:latin typeface="Times New Roman"/>
                <a:ea typeface="+mn-lt"/>
                <a:cs typeface="+mn-lt"/>
                <a:hlinkClick r:id="rId13"/>
              </a:rPr>
              <a:t>https://youtu.be/wPNEmxWSNxg</a:t>
            </a:r>
            <a:endParaRPr lang="en-US" sz="900" dirty="0">
              <a:latin typeface="Times New Roman"/>
              <a:cs typeface="Times New Roman"/>
            </a:endParaRPr>
          </a:p>
          <a:p>
            <a:pPr marL="0" indent="0">
              <a:lnSpc>
                <a:spcPct val="220000"/>
              </a:lnSpc>
              <a:spcBef>
                <a:spcPts val="0"/>
              </a:spcBef>
              <a:buSzTx/>
              <a:buNone/>
            </a:pPr>
            <a:r>
              <a:rPr lang="en-US" sz="900" dirty="0">
                <a:solidFill>
                  <a:schemeClr val="accent2"/>
                </a:solidFill>
                <a:latin typeface="Times New Roman"/>
                <a:cs typeface="Times New Roman"/>
              </a:rPr>
              <a:t>17.</a:t>
            </a:r>
            <a:r>
              <a:rPr lang="en-US" sz="900" dirty="0">
                <a:latin typeface="Times New Roman"/>
                <a:cs typeface="Times New Roman"/>
              </a:rPr>
              <a:t>   The Body Scan Script. </a:t>
            </a:r>
            <a:r>
              <a:rPr lang="en-US" sz="900" dirty="0">
                <a:latin typeface="Times New Roman"/>
                <a:ea typeface="+mn-lt"/>
                <a:cs typeface="+mn-lt"/>
                <a:hlinkClick r:id="rId14"/>
              </a:rPr>
              <a:t>Body Scan Script (therapistaid.com)</a:t>
            </a:r>
            <a:endParaRPr lang="en-US" sz="900" dirty="0">
              <a:latin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SzTx/>
              <a:buNone/>
            </a:pPr>
            <a:endParaRPr lang="en-US" sz="600"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  <a:buFont typeface="Constantia"/>
              <a:buAutoNum type="arabicPeriod"/>
            </a:pPr>
            <a:endParaRPr lang="en-US" sz="1100">
              <a:latin typeface="Constantia" panose="02030602050306030303" pitchFamily="18" charset="0"/>
            </a:endParaRPr>
          </a:p>
          <a:p>
            <a:pPr marL="0" indent="0" algn="l">
              <a:buNone/>
            </a:pPr>
            <a:endParaRPr lang="en-US" sz="1200" b="0" i="0">
              <a:effectLst/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120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1200">
              <a:latin typeface="Constantia" panose="02030602050306030303" pitchFamily="18" charset="0"/>
            </a:endParaRPr>
          </a:p>
          <a:p>
            <a:endParaRPr lang="en-US" sz="120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en-US" sz="1200">
              <a:latin typeface="Constantia" panose="02030602050306030303" pitchFamily="18" charset="0"/>
            </a:endParaRPr>
          </a:p>
          <a:p>
            <a:endParaRPr lang="en-US" sz="1200">
              <a:latin typeface="Constantia" panose="0203060205030603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0FC735-4304-0AFD-4E02-5D0BE423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757530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5894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Promote physical, emotional, social, and spiritual well-being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Purpose </a:t>
            </a:r>
          </a:p>
        </p:txBody>
      </p:sp>
    </p:spTree>
    <p:extLst>
      <p:ext uri="{BB962C8B-B14F-4D97-AF65-F5344CB8AC3E}">
        <p14:creationId xmlns:p14="http://schemas.microsoft.com/office/powerpoint/2010/main" val="2917189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C6884B-2B69-34D6-74E0-7CD87BFDC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National increase in anxiety, depression, and substance abuse. </a:t>
            </a:r>
            <a:r>
              <a:rPr lang="en-US" sz="1400"/>
              <a:t>(1,2) </a:t>
            </a:r>
          </a:p>
          <a:p>
            <a:pPr marL="0" indent="0">
              <a:buNone/>
            </a:pPr>
            <a:endParaRPr lang="en-US" sz="1400"/>
          </a:p>
          <a:p>
            <a:r>
              <a:rPr lang="en-US" sz="2400"/>
              <a:t>College students experienced an increase in depression, general anxiety, social anxiety, eating concerns, academic distress, and hostility. </a:t>
            </a:r>
            <a:r>
              <a:rPr lang="en-US" sz="1400"/>
              <a:t>(3)</a:t>
            </a:r>
          </a:p>
          <a:p>
            <a:pPr marL="0" indent="0">
              <a:buNone/>
            </a:pPr>
            <a:endParaRPr lang="en-US" sz="1400"/>
          </a:p>
          <a:p>
            <a:r>
              <a:rPr lang="en-US" sz="2400"/>
              <a:t>Faculty experienced increased stress, anger, and fatigue. Workload increased and work-life balance deteriorated.    Many considered changing jobs or retiring early. </a:t>
            </a:r>
            <a:r>
              <a:rPr lang="en-US" sz="1400"/>
              <a:t>(4)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8926B0-A745-B39E-AD31-101EA003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COVID-19 Pandemic</a:t>
            </a:r>
          </a:p>
        </p:txBody>
      </p:sp>
    </p:spTree>
    <p:extLst>
      <p:ext uri="{BB962C8B-B14F-4D97-AF65-F5344CB8AC3E}">
        <p14:creationId xmlns:p14="http://schemas.microsoft.com/office/powerpoint/2010/main" val="194807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Environmental demands or internal conflicts that produce anxiety.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A “physical, mental and emotional response to a challenging event – not the event itself.” </a:t>
            </a:r>
            <a:r>
              <a:rPr lang="en-US" sz="1200"/>
              <a:t>(5)</a:t>
            </a:r>
            <a:r>
              <a:rPr lang="en-US" sz="2000"/>
              <a:t>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“A state of mental tension and worry caused by problems in your life, work, …” </a:t>
            </a:r>
            <a:r>
              <a:rPr lang="en-US" sz="1200"/>
              <a:t>(6)</a:t>
            </a:r>
            <a:r>
              <a:rPr lang="en-US" sz="200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89182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In medicine it refers to the patient’s ability to tend to their health needs.</a:t>
            </a:r>
          </a:p>
          <a:p>
            <a:endParaRPr lang="en-US"/>
          </a:p>
          <a:p>
            <a:r>
              <a:rPr lang="en-US"/>
              <a:t>In social work it refers to the social worker’s ability to tend to their emotional, physical, spiritual and social needs. </a:t>
            </a:r>
          </a:p>
          <a:p>
            <a:endParaRPr lang="en-US"/>
          </a:p>
          <a:p>
            <a:r>
              <a:rPr lang="en-US"/>
              <a:t>Purposefully engaging in actions that promote well-being. </a:t>
            </a:r>
            <a:r>
              <a:rPr lang="en-US" sz="1200"/>
              <a:t>(7)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Self-care</a:t>
            </a:r>
          </a:p>
        </p:txBody>
      </p:sp>
    </p:spTree>
    <p:extLst>
      <p:ext uri="{BB962C8B-B14F-4D97-AF65-F5344CB8AC3E}">
        <p14:creationId xmlns:p14="http://schemas.microsoft.com/office/powerpoint/2010/main" val="80791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u="sng"/>
              <a:t>Educational</a:t>
            </a:r>
            <a:r>
              <a:rPr lang="en-US" sz="2400"/>
              <a:t> </a:t>
            </a:r>
            <a:r>
              <a:rPr lang="en-US" sz="2000"/>
              <a:t>- Programs have responsibility for preparing students for the profession.  Students may encounter traumatic situations in their field practicum.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00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u="sng"/>
              <a:t>Professional</a:t>
            </a:r>
            <a:r>
              <a:rPr lang="en-US" sz="2400"/>
              <a:t> </a:t>
            </a:r>
            <a:r>
              <a:rPr lang="en-US" sz="2000"/>
              <a:t>- “Self care – is paramount for competent and ethical social work practice” &amp; “</a:t>
            </a:r>
            <a:r>
              <a:rPr lang="en-US" sz="2000" b="0" i="0"/>
              <a:t>educational institutions are encouraged to promote organizational policies, practices, and materials to support social workers’ self-care.”</a:t>
            </a:r>
            <a:r>
              <a:rPr lang="en-US" sz="2000"/>
              <a:t> </a:t>
            </a:r>
            <a:r>
              <a:rPr lang="en-US" sz="1200"/>
              <a:t>(8)  </a:t>
            </a:r>
            <a:r>
              <a:rPr lang="en-US" sz="2000"/>
              <a:t>Supervisors have responsibility for recognizing and addressing job stress issues with their supervisees and providing resources. </a:t>
            </a:r>
            <a:r>
              <a:rPr lang="en-US" sz="1200"/>
              <a:t>(9)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u="sng"/>
              <a:t>Ethical</a:t>
            </a:r>
            <a:r>
              <a:rPr lang="en-US" sz="2400"/>
              <a:t> </a:t>
            </a:r>
            <a:r>
              <a:rPr lang="en-US" sz="2000"/>
              <a:t>- Ethical responsibility to colleagues (Standard 2.09)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    as professionals (Standard 4.05) that impairment does not affect work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    with clients.  If impairment is present, remedial action should be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/>
              <a:t>    taken. </a:t>
            </a:r>
            <a:r>
              <a:rPr lang="en-US" sz="1200"/>
              <a:t>(10)      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000" u="sng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00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Implications for social work </a:t>
            </a:r>
          </a:p>
        </p:txBody>
      </p:sp>
    </p:spTree>
    <p:extLst>
      <p:ext uri="{BB962C8B-B14F-4D97-AF65-F5344CB8AC3E}">
        <p14:creationId xmlns:p14="http://schemas.microsoft.com/office/powerpoint/2010/main" val="16167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750C402E-2557-E444-2ED2-F924E0C3F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817" y="597516"/>
            <a:ext cx="6150296" cy="5659612"/>
          </a:xfrm>
        </p:spPr>
      </p:pic>
    </p:spTree>
    <p:extLst>
      <p:ext uri="{BB962C8B-B14F-4D97-AF65-F5344CB8AC3E}">
        <p14:creationId xmlns:p14="http://schemas.microsoft.com/office/powerpoint/2010/main" val="272654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6132A6-D37F-E4BB-8D10-190E93900E1A}"/>
              </a:ext>
            </a:extLst>
          </p:cNvPr>
          <p:cNvSpPr txBox="1"/>
          <p:nvPr/>
        </p:nvSpPr>
        <p:spPr>
          <a:xfrm>
            <a:off x="2334382" y="527740"/>
            <a:ext cx="44631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What Activates Your Relaxation Response?</a:t>
            </a:r>
          </a:p>
        </p:txBody>
      </p:sp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87397183-B5F9-6082-49B2-002FC7926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111004"/>
              </p:ext>
            </p:extLst>
          </p:nvPr>
        </p:nvGraphicFramePr>
        <p:xfrm>
          <a:off x="1610264" y="1830237"/>
          <a:ext cx="5909094" cy="394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296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0</TotalTime>
  <Words>1749</Words>
  <Application>Microsoft Macintosh PowerPoint</Application>
  <PresentationFormat>On-screen Show (4:3)</PresentationFormat>
  <Paragraphs>182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Times New Roman</vt:lpstr>
      <vt:lpstr>Walbaum Display</vt:lpstr>
      <vt:lpstr>Wingdings 2</vt:lpstr>
      <vt:lpstr>Paper</vt:lpstr>
      <vt:lpstr>     Welcome                 </vt:lpstr>
      <vt:lpstr>  Self-Care for Social Workers</vt:lpstr>
      <vt:lpstr>Purpose </vt:lpstr>
      <vt:lpstr>COVID-19 Pandemic</vt:lpstr>
      <vt:lpstr>Stress</vt:lpstr>
      <vt:lpstr>Self-care</vt:lpstr>
      <vt:lpstr>Implications for social work </vt:lpstr>
      <vt:lpstr>PowerPoint Presentation</vt:lpstr>
      <vt:lpstr>PowerPoint Presentation</vt:lpstr>
      <vt:lpstr>Breathing Exercises </vt:lpstr>
      <vt:lpstr>Mindfulness</vt:lpstr>
      <vt:lpstr>The Body Scan</vt:lpstr>
      <vt:lpstr>PowerPoint Presentation</vt:lpstr>
      <vt:lpstr>  Habit Stacking with Self-Care</vt:lpstr>
      <vt:lpstr>Integrating Self-Care</vt:lpstr>
      <vt:lpstr>PowerPoint Presentation</vt:lpstr>
      <vt:lpstr>Self-care plan</vt:lpstr>
      <vt:lpstr>Student organizations</vt:lpstr>
      <vt:lpstr>Social work self-care initiative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Baggett</dc:creator>
  <cp:lastModifiedBy>Cherry, Donna Jean</cp:lastModifiedBy>
  <cp:revision>57</cp:revision>
  <cp:lastPrinted>2023-03-25T17:02:19Z</cp:lastPrinted>
  <dcterms:created xsi:type="dcterms:W3CDTF">2016-03-05T14:38:34Z</dcterms:created>
  <dcterms:modified xsi:type="dcterms:W3CDTF">2023-03-31T13:19:35Z</dcterms:modified>
</cp:coreProperties>
</file>