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1" r:id="rId4"/>
    <p:sldId id="262" r:id="rId5"/>
    <p:sldId id="263" r:id="rId6"/>
    <p:sldId id="264" r:id="rId7"/>
    <p:sldId id="266" r:id="rId8"/>
    <p:sldId id="269" r:id="rId9"/>
    <p:sldId id="274" r:id="rId10"/>
    <p:sldId id="275" r:id="rId11"/>
    <p:sldId id="267" r:id="rId12"/>
    <p:sldId id="268" r:id="rId13"/>
    <p:sldId id="272" r:id="rId14"/>
    <p:sldId id="273" r:id="rId15"/>
    <p:sldId id="270" r:id="rId16"/>
    <p:sldId id="271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3" autoAdjust="0"/>
    <p:restoredTop sz="94660"/>
  </p:normalViewPr>
  <p:slideViewPr>
    <p:cSldViewPr snapToGrid="0">
      <p:cViewPr varScale="1">
        <p:scale>
          <a:sx n="98" d="100"/>
          <a:sy n="98" d="100"/>
        </p:scale>
        <p:origin x="2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6F758-1206-4787-8257-C5E7158F0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648F1-778F-461B-9B92-C44430B02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E6738-7426-414F-B379-C9C49357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6EA73-6693-48ED-A7CD-378E2DBC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82B32-D347-4673-BC87-E7B660D0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47E4-E322-49D2-9618-015945AFE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CB6EC-74F0-4E66-B5B2-B35BBE01C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BE47A-7A3D-4524-9AA3-14D62C09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232B6-0E34-4A44-B6C6-AB017C298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B0C30-A50B-482D-A886-6AA63C254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8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BDF5A-534B-4F3D-9B07-4E5E897B5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E0A48-BA22-49BC-988B-28F89F108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03654-5519-4F39-8221-B23CE9B4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E03C9-C88A-4295-9BEA-0D0A5614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F09B7-7DDC-4991-9D30-A0B88DE74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9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6704C-27A1-48BF-A490-4120428AA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49BAB-29F8-4B4E-AEC2-D8738CD7F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7BD72-0373-4043-92D4-8831C7BC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15F5D-1E82-46A0-85BD-3E679D1D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2AACC-42BE-4979-9250-B2B3EBA3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5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7E52A-EE1D-4D9B-BA63-3FF7C58C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207F0-7660-40C3-B80A-F5171D68A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CE207-FB85-4F34-AE6C-1BD469B7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59716-CE60-4268-829E-DD132272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B602A-AF28-413B-8B0D-36DB497E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9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A2B51-088A-423B-A3BE-6B2CCFB9A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50874-3C59-4C7B-BF80-04F502683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AE797-46AF-4050-80B6-8ED71162C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D2696-D9F2-4474-8656-793ECEF2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BF83D-2B39-410B-9C98-BBE60E29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E209C-6525-46A5-9DB9-DC7C6F21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5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4FCCD-5437-4C7E-B293-801C8E316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DC7E8-0D9A-458D-B8A3-31565F6AD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BFD5F-F3DD-4BAD-ACAB-8B0BE202E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763FE2-EE04-4C50-B21F-91A25EE8E3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9DAC44-6909-45C8-BE8C-5D91903EC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C4A1AF-0D82-4E99-B45A-D9557C86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CAFCE8-E106-40CB-BCEB-CAC46396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736FA3-03AD-4216-A1DB-6D85527A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1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6CAC-B819-4679-A9FD-58195111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8ED35E-43A9-473E-8543-C3061652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0FA60-4037-4899-A00E-913BBB0E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6D7052-9D1B-4525-91BC-BAD630A21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2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70D20A-9840-4C10-9B2A-6B392C275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0FBED8-D4C9-41A5-AF5B-CC1FC373B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3B749-8B4E-4AAE-B7CD-D81DF3CF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6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D7D4A-E990-44A0-9548-9E46296F0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B1D2F-56D2-4DEB-8192-EE412015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5D15A-867C-4022-9D61-19DB240A6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E9D2B-1038-45D8-965F-988AD8AC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B52DB-3795-43A2-9E08-AB45A176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3BA99-692B-4306-B38D-F5DE4F1D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2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99150-C9ED-4339-AF62-221311D23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0D6C2B-9D3A-45DE-8433-D55D998C0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3EC1A-69C6-47D2-A753-6D78CE225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F7AB7-B192-4530-BA18-54A412A3F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2A9A-ECDA-4624-AF0E-18C3B1EF1F2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7DD30-BB74-4F73-ADC1-AA5D8AB2A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7A77B-28A7-4B44-819D-6C2FB892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3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AE48C2-E3B7-49E2-AFEC-141AA6D2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DC8D3-035D-4055-A332-A715A3478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C9CD-E84A-4C73-A6A2-D85A0F1D7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2A9A-ECDA-4624-AF0E-18C3B1EF1F2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F503-F7E9-4F47-9739-E6BCC74F6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F05BB-6389-4F0A-A64D-FF14D07A8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25C38-60E4-4AA4-AE3B-1644C526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6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8176B-7088-4122-A280-981DB1A07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1536" y="640082"/>
            <a:ext cx="6441222" cy="2871604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2060"/>
                </a:solidFill>
              </a:rPr>
              <a:t>Phi Alpha Awards, Scholarships, &amp; Grants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CDA1B-BADF-4F3B-BF3F-73F607D4B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759" y="3511687"/>
            <a:ext cx="6596205" cy="2706234"/>
          </a:xfrm>
          <a:noFill/>
        </p:spPr>
        <p:txBody>
          <a:bodyPr>
            <a:normAutofit fontScale="92500"/>
          </a:bodyPr>
          <a:lstStyle/>
          <a:p>
            <a:pPr algn="l"/>
            <a:r>
              <a:rPr lang="en-US" dirty="0">
                <a:solidFill>
                  <a:srgbClr val="002060"/>
                </a:solidFill>
              </a:rPr>
              <a:t>Paul Baggett, Phi Alpha Executive Director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Tammy Hamilton, Phi Alpha Co-Ordinator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Sue Bowden, Phi Alpha Board Member and Judge</a:t>
            </a:r>
          </a:p>
          <a:p>
            <a:pPr algn="l"/>
            <a:r>
              <a:rPr lang="en-US" dirty="0">
                <a:solidFill>
                  <a:srgbClr val="002060"/>
                </a:solidFill>
              </a:rPr>
              <a:t>Marian Mahaffey</a:t>
            </a:r>
            <a:r>
              <a:rPr lang="en-US">
                <a:solidFill>
                  <a:srgbClr val="002060"/>
                </a:solidFill>
              </a:rPr>
              <a:t>, Phi Alpha Board Member and Judge</a:t>
            </a:r>
            <a:endParaRPr lang="en-US" dirty="0">
              <a:solidFill>
                <a:srgbClr val="002060"/>
              </a:solidFill>
            </a:endParaRPr>
          </a:p>
          <a:p>
            <a:pPr algn="l"/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dirty="0">
                <a:solidFill>
                  <a:srgbClr val="002060"/>
                </a:solidFill>
              </a:rPr>
              <a:t>January 31, 2023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7744A9-B1DD-4F76-B3B2-02A51E6DF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28">
            <a:extLst>
              <a:ext uri="{FF2B5EF4-FFF2-40B4-BE49-F238E27FC236}">
                <a16:creationId xmlns:a16="http://schemas.microsoft.com/office/drawing/2014/main" id="{09F52C97-D8A0-4C58-9D04-B8733EE38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036" y="644333"/>
            <a:ext cx="3343935" cy="556933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10EFFE6-B4B1-4918-8FC1-C517D189C4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"/>
          <a:stretch/>
        </p:blipFill>
        <p:spPr>
          <a:xfrm>
            <a:off x="809243" y="809244"/>
            <a:ext cx="3017520" cy="523951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75491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Chapter Service Award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200" b="1" i="0" dirty="0">
                <a:solidFill>
                  <a:srgbClr val="002060"/>
                </a:solidFill>
                <a:effectLst/>
              </a:rPr>
              <a:t>(continued)</a:t>
            </a:r>
            <a:r>
              <a:rPr lang="en-US" sz="3200" b="0" i="0" dirty="0">
                <a:solidFill>
                  <a:srgbClr val="002060"/>
                </a:solidFill>
                <a:effectLst/>
              </a:rPr>
              <a:t> 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9710"/>
            <a:ext cx="11183912" cy="456917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Application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Application completed by chapter officer.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Eligibility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All chapters registered/in good standing with home office.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All work described must have been completed by Phi Alpha members during previous 12 months (June 1</a:t>
            </a:r>
            <a:r>
              <a:rPr lang="en-US" baseline="30000" dirty="0">
                <a:solidFill>
                  <a:srgbClr val="46707F"/>
                </a:solidFill>
                <a:latin typeface="Open Sans"/>
              </a:rPr>
              <a:t>st</a:t>
            </a:r>
            <a:r>
              <a:rPr lang="en-US" dirty="0">
                <a:solidFill>
                  <a:srgbClr val="46707F"/>
                </a:solidFill>
                <a:latin typeface="Open Sans"/>
              </a:rPr>
              <a:t> – May 31</a:t>
            </a:r>
            <a:r>
              <a:rPr lang="en-US" baseline="30000" dirty="0">
                <a:solidFill>
                  <a:srgbClr val="46707F"/>
                </a:solidFill>
                <a:latin typeface="Open Sans"/>
              </a:rPr>
              <a:t>st</a:t>
            </a:r>
            <a:r>
              <a:rPr lang="en-US" dirty="0">
                <a:solidFill>
                  <a:srgbClr val="46707F"/>
                </a:solidFill>
                <a:latin typeface="Open Sans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Award Conditions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Chapter advisors will be contacted prior to issuing funds.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Advisors may be contacted during the judging process.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444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MSW Scholarship</a:t>
            </a:r>
            <a:r>
              <a:rPr lang="en-US" sz="3600" b="0" i="0" dirty="0">
                <a:solidFill>
                  <a:srgbClr val="002060"/>
                </a:solidFill>
                <a:effectLst/>
              </a:rPr>
              <a:t> 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543"/>
            <a:ext cx="10344462" cy="46263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Intent: help students with education-related expenses.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Application focus/fields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Content areas: (1) service, (2) scholarship, (3) leadership, (4) career plans &amp; anticipated impact.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Each field allows up to 1000 words.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Awards: one each of $3,000, $2,000, $1,000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1</a:t>
            </a:r>
            <a:r>
              <a:rPr lang="en-US" b="0" i="0" baseline="30000" dirty="0">
                <a:solidFill>
                  <a:srgbClr val="46707F"/>
                </a:solidFill>
                <a:effectLst/>
                <a:latin typeface="Open Sans"/>
              </a:rPr>
              <a:t>st</a:t>
            </a: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 place winner receives all-expenses paid</a:t>
            </a:r>
            <a:br>
              <a:rPr lang="en-US" b="0" i="0" dirty="0">
                <a:solidFill>
                  <a:srgbClr val="46707F"/>
                </a:solidFill>
                <a:effectLst/>
                <a:latin typeface="Open Sans"/>
              </a:rPr>
            </a:b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trip to Phi Alpha International Business Meeting at CSWE APM.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FF0000"/>
                </a:solidFill>
                <a:effectLst/>
                <a:latin typeface="Open Sans"/>
              </a:rPr>
              <a:t>Deadline </a:t>
            </a:r>
            <a:r>
              <a:rPr lang="en-US" dirty="0">
                <a:solidFill>
                  <a:srgbClr val="FF0000"/>
                </a:solidFill>
                <a:latin typeface="Open Sans"/>
              </a:rPr>
              <a:t>May 31st</a:t>
            </a:r>
            <a:r>
              <a:rPr lang="en-US" b="0" i="0" dirty="0">
                <a:solidFill>
                  <a:srgbClr val="FF0000"/>
                </a:solidFill>
                <a:effectLst/>
                <a:latin typeface="Open Sans"/>
              </a:rPr>
              <a:t>; </a:t>
            </a:r>
            <a:r>
              <a:rPr lang="en-US" dirty="0">
                <a:solidFill>
                  <a:srgbClr val="46707F"/>
                </a:solidFill>
                <a:latin typeface="Open Sans"/>
              </a:rPr>
              <a:t>Awards announced Sept 1</a:t>
            </a:r>
            <a:r>
              <a:rPr lang="en-US" baseline="30000" dirty="0">
                <a:solidFill>
                  <a:srgbClr val="46707F"/>
                </a:solidFill>
                <a:latin typeface="Open Sans"/>
              </a:rPr>
              <a:t>st</a:t>
            </a:r>
            <a:r>
              <a:rPr lang="en-US" dirty="0">
                <a:solidFill>
                  <a:srgbClr val="46707F"/>
                </a:solidFill>
                <a:latin typeface="Open Sans"/>
              </a:rPr>
              <a:t>.</a:t>
            </a:r>
            <a:endParaRPr lang="en-US" b="0" i="0" dirty="0">
              <a:solidFill>
                <a:srgbClr val="46707F"/>
              </a:solidFill>
              <a:effectLst/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7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MSW Scholarship (continued)</a:t>
            </a:r>
            <a:r>
              <a:rPr lang="en-US" sz="3600" b="0" i="0" dirty="0">
                <a:solidFill>
                  <a:srgbClr val="002060"/>
                </a:solidFill>
                <a:effectLst/>
              </a:rPr>
              <a:t> 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227130" cy="497804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/>
              </a:rPr>
              <a:t>Application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Application completed by MSW student.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/>
              </a:rPr>
              <a:t>Eligibility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Good standing in Phi Alpha.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Enrolled in MSW program the year following the award.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May apply during final year of MSW program if enrolling in a PhD or DSW program the following year.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/>
              </a:rPr>
              <a:t>Scholarship Conditions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Advisors will be contacted prior to issuing funds.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Advisors may be contacted during judging process.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Awards are given directly to winners.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Incomplete applications will not be reviewed.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118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09" y="365125"/>
            <a:ext cx="9074715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Patty Gibbs-Wahlberg Scholarship (BSW)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543"/>
            <a:ext cx="10344462" cy="46263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Intent: help students with education-related expenses.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Application focus/fields: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Application completed by student.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Content areas: (1) service, (2) scholarship, (3) leadership, (4) career plans &amp; anticipated impact.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Each field allows up to 1000 words.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Awards: one each of $3,000, $2,000, $1,000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1</a:t>
            </a:r>
            <a:r>
              <a:rPr lang="en-US" sz="2400" b="0" i="0" baseline="30000" dirty="0">
                <a:solidFill>
                  <a:srgbClr val="46707F"/>
                </a:solidFill>
                <a:effectLst/>
                <a:latin typeface="Open Sans"/>
              </a:rPr>
              <a:t>st</a:t>
            </a: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 place winner receives all-expenses paid trip to the Association of Baccalaureate Social Work Program Directors (BPD) annual conference.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Deadline </a:t>
            </a:r>
            <a:r>
              <a:rPr lang="en-US" sz="2400" dirty="0">
                <a:solidFill>
                  <a:srgbClr val="FF0000"/>
                </a:solidFill>
                <a:latin typeface="Open Sans"/>
              </a:rPr>
              <a:t>May 31st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; </a:t>
            </a:r>
            <a:r>
              <a:rPr lang="en-US" sz="2400" dirty="0">
                <a:solidFill>
                  <a:srgbClr val="46707F"/>
                </a:solidFill>
                <a:latin typeface="Open Sans"/>
              </a:rPr>
              <a:t>Awards announced Sept 1</a:t>
            </a:r>
            <a:r>
              <a:rPr lang="en-US" sz="2400" baseline="30000" dirty="0">
                <a:solidFill>
                  <a:srgbClr val="46707F"/>
                </a:solidFill>
                <a:latin typeface="Open Sans"/>
              </a:rPr>
              <a:t>st</a:t>
            </a:r>
            <a:r>
              <a:rPr lang="en-US" sz="2400" dirty="0">
                <a:solidFill>
                  <a:srgbClr val="46707F"/>
                </a:solidFill>
                <a:latin typeface="Open Sans"/>
              </a:rPr>
              <a:t>.</a:t>
            </a:r>
            <a:endParaRPr lang="en-US" sz="2400" b="0" i="0" dirty="0">
              <a:solidFill>
                <a:srgbClr val="46707F"/>
              </a:solidFill>
              <a:effectLst/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36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Patty Gibbs-Wahlberg Scholarship (BSW)</a:t>
            </a:r>
            <a:br>
              <a:rPr lang="en-US" sz="3600" b="1" i="0" dirty="0">
                <a:solidFill>
                  <a:srgbClr val="002060"/>
                </a:solidFill>
                <a:effectLst/>
              </a:rPr>
            </a:br>
            <a:r>
              <a:rPr lang="en-US" sz="3200" b="1" i="0" dirty="0">
                <a:solidFill>
                  <a:srgbClr val="002060"/>
                </a:solidFill>
                <a:effectLst/>
              </a:rPr>
              <a:t>(continued)</a:t>
            </a:r>
            <a:r>
              <a:rPr lang="en-US" sz="3200" b="0" i="0" dirty="0">
                <a:solidFill>
                  <a:srgbClr val="002060"/>
                </a:solidFill>
                <a:effectLst/>
              </a:rPr>
              <a:t> 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3" y="1690688"/>
            <a:ext cx="11700693" cy="431041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/>
              </a:rPr>
              <a:t>Application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Application to be completed by BSW student.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/>
              </a:rPr>
              <a:t>Eligibility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BSW student in good standing in Phi Alpha.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Enrolled when submitting the application </a:t>
            </a:r>
            <a:r>
              <a:rPr lang="en-US" b="1" dirty="0">
                <a:solidFill>
                  <a:srgbClr val="46707F"/>
                </a:solidFill>
                <a:latin typeface="Open Sans"/>
              </a:rPr>
              <a:t>and</a:t>
            </a:r>
            <a:r>
              <a:rPr lang="en-US" dirty="0">
                <a:solidFill>
                  <a:srgbClr val="46707F"/>
                </a:solidFill>
                <a:latin typeface="Open Sans"/>
              </a:rPr>
              <a:t> in the year following the award.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May apply during senior year of BSW program if enrolling in MSW program the following year.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/>
              </a:rPr>
              <a:t>Scholarship Conditions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Advisors will be contacted prior to issuing funds.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Advisors may be contacted during judging process.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Awards are given directly to winners.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Incomplete applications will not be reviewed.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8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Student Leadership Awards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6543"/>
            <a:ext cx="10344462" cy="46263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Intent: recognize and promote outstanding student leadership consistent with ideals and mission of Phi Alpha.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Application focus/fields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Content areas: (1) community service, (2) professional service, (3) university service, (4) commitment (‘beyond the call of duty’), and (5) impact.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Each field allows up to </a:t>
            </a:r>
            <a:r>
              <a:rPr lang="en-US" dirty="0">
                <a:solidFill>
                  <a:srgbClr val="46707F"/>
                </a:solidFill>
                <a:latin typeface="Open Sans"/>
              </a:rPr>
              <a:t>5</a:t>
            </a: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00 words.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Awards: one each of $1,000, $</a:t>
            </a:r>
            <a:r>
              <a:rPr lang="en-US" dirty="0">
                <a:solidFill>
                  <a:srgbClr val="46707F"/>
                </a:solidFill>
                <a:latin typeface="Open Sans"/>
              </a:rPr>
              <a:t>75</a:t>
            </a: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0, $</a:t>
            </a:r>
            <a:r>
              <a:rPr lang="en-US" dirty="0">
                <a:solidFill>
                  <a:srgbClr val="46707F"/>
                </a:solidFill>
                <a:latin typeface="Open Sans"/>
              </a:rPr>
              <a:t>5</a:t>
            </a: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00.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1</a:t>
            </a:r>
            <a:r>
              <a:rPr lang="en-US" b="0" i="0" baseline="30000" dirty="0">
                <a:solidFill>
                  <a:srgbClr val="46707F"/>
                </a:solidFill>
                <a:effectLst/>
                <a:latin typeface="Open Sans"/>
              </a:rPr>
              <a:t>st</a:t>
            </a: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 place winner receives all-expenses paid</a:t>
            </a:r>
            <a:br>
              <a:rPr lang="en-US" b="0" i="0" dirty="0">
                <a:solidFill>
                  <a:srgbClr val="46707F"/>
                </a:solidFill>
                <a:effectLst/>
                <a:latin typeface="Open Sans"/>
              </a:rPr>
            </a:b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trip to Phi Alpha annual business meeting at CSWE APM.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FF0000"/>
                </a:solidFill>
                <a:effectLst/>
                <a:latin typeface="Open Sans"/>
              </a:rPr>
              <a:t>Deadline </a:t>
            </a:r>
            <a:r>
              <a:rPr lang="en-US" dirty="0">
                <a:solidFill>
                  <a:srgbClr val="FF0000"/>
                </a:solidFill>
                <a:latin typeface="Open Sans"/>
              </a:rPr>
              <a:t>May 31st</a:t>
            </a:r>
            <a:r>
              <a:rPr lang="en-US" b="0" i="0" dirty="0">
                <a:solidFill>
                  <a:srgbClr val="FF0000"/>
                </a:solidFill>
                <a:effectLst/>
                <a:latin typeface="Open Sans"/>
              </a:rPr>
              <a:t>; </a:t>
            </a:r>
            <a:r>
              <a:rPr lang="en-US" dirty="0">
                <a:solidFill>
                  <a:srgbClr val="46707F"/>
                </a:solidFill>
                <a:latin typeface="Open Sans"/>
              </a:rPr>
              <a:t>Awards announced Sept 1</a:t>
            </a:r>
            <a:r>
              <a:rPr lang="en-US" baseline="30000" dirty="0">
                <a:solidFill>
                  <a:srgbClr val="46707F"/>
                </a:solidFill>
                <a:latin typeface="Open Sans"/>
              </a:rPr>
              <a:t>st</a:t>
            </a:r>
            <a:r>
              <a:rPr lang="en-US" dirty="0">
                <a:solidFill>
                  <a:srgbClr val="46707F"/>
                </a:solidFill>
                <a:latin typeface="Open Sans"/>
              </a:rPr>
              <a:t>.</a:t>
            </a:r>
            <a:endParaRPr lang="en-US" b="0" i="0" dirty="0">
              <a:solidFill>
                <a:srgbClr val="46707F"/>
              </a:solidFill>
              <a:effectLst/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98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Student Leadership Awards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200" b="1" i="0" dirty="0">
                <a:solidFill>
                  <a:srgbClr val="002060"/>
                </a:solidFill>
                <a:effectLst/>
              </a:rPr>
              <a:t>(continued)</a:t>
            </a:r>
            <a:r>
              <a:rPr lang="en-US" sz="3200" b="0" i="0" dirty="0">
                <a:solidFill>
                  <a:srgbClr val="002060"/>
                </a:solidFill>
                <a:effectLst/>
              </a:rPr>
              <a:t> 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66543"/>
            <a:ext cx="11138941" cy="431041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Application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Application submitted by chapter advisor.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Eligibility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Good standing in Phi Alpha.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Any currently enrolled Phi Alpha member.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All activities described must have been completed while a Phi Alpha member and reflect leadership in Phi Alpha.</a:t>
            </a:r>
          </a:p>
          <a:p>
            <a:pPr marL="0" indent="0">
              <a:buNone/>
            </a:pPr>
            <a:endParaRPr lang="en-US" dirty="0">
              <a:solidFill>
                <a:srgbClr val="46707F"/>
              </a:solidFill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54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FCA5A-AB93-1141-AAA0-2CAB40DD9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80589" cy="1006475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A3045-884F-F346-985B-C720BB860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98605"/>
            <a:ext cx="10838935" cy="5399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2060"/>
                </a:solidFill>
              </a:rPr>
              <a:t>For Chapter Grant and Chapter Service Awards </a:t>
            </a:r>
          </a:p>
          <a:p>
            <a:pPr marL="457200" lvl="1" indent="0">
              <a:buNone/>
            </a:pPr>
            <a:r>
              <a:rPr lang="en-US" sz="2000" b="0" i="0" dirty="0">
                <a:solidFill>
                  <a:srgbClr val="46707F"/>
                </a:solidFill>
                <a:effectLst/>
                <a:latin typeface="Open Sans"/>
              </a:rPr>
              <a:t>1 point    Events described are less than satisfactory-activities were limited.</a:t>
            </a:r>
          </a:p>
          <a:p>
            <a:pPr marL="457200" lvl="1" indent="0">
              <a:buNone/>
            </a:pPr>
            <a:r>
              <a:rPr lang="en-US" sz="2000" b="0" i="0" dirty="0">
                <a:solidFill>
                  <a:srgbClr val="46707F"/>
                </a:solidFill>
                <a:effectLst/>
                <a:latin typeface="Open Sans"/>
              </a:rPr>
              <a:t>2 points   Events described are somewhat less than satisfactory</a:t>
            </a:r>
          </a:p>
          <a:p>
            <a:pPr marL="457200" lvl="1" indent="0">
              <a:buNone/>
            </a:pPr>
            <a:r>
              <a:rPr lang="en-US" sz="2000" b="0" i="0" dirty="0">
                <a:solidFill>
                  <a:srgbClr val="46707F"/>
                </a:solidFill>
                <a:effectLst/>
                <a:latin typeface="Open Sans"/>
              </a:rPr>
              <a:t>3 points   Events are successful &amp; examples provided are satisfactory</a:t>
            </a:r>
          </a:p>
          <a:p>
            <a:pPr marL="457200" lvl="1" indent="0">
              <a:buNone/>
            </a:pPr>
            <a:r>
              <a:rPr lang="en-US" sz="2000" b="0" i="0" dirty="0">
                <a:solidFill>
                  <a:srgbClr val="46707F"/>
                </a:solidFill>
                <a:effectLst/>
                <a:latin typeface="Open Sans"/>
              </a:rPr>
              <a:t>4 points   Events are innovative &amp; successful-examples provided are exciting</a:t>
            </a:r>
          </a:p>
          <a:p>
            <a:pPr marL="457200" lvl="1" indent="0">
              <a:buNone/>
            </a:pPr>
            <a:r>
              <a:rPr lang="en-US" sz="2000" b="0" i="0" dirty="0">
                <a:solidFill>
                  <a:srgbClr val="46707F"/>
                </a:solidFill>
                <a:effectLst/>
                <a:latin typeface="Open Sans"/>
              </a:rPr>
              <a:t>5 points.  Events are innovative &amp; successful-examples demonstrated creativity &amp; initiative</a:t>
            </a:r>
            <a:endParaRPr lang="en-US" sz="2000" dirty="0">
              <a:solidFill>
                <a:srgbClr val="002060"/>
              </a:solidFill>
              <a:latin typeface="Open Sans"/>
            </a:endParaRPr>
          </a:p>
          <a:p>
            <a:pPr marL="0" indent="0">
              <a:buNone/>
            </a:pPr>
            <a:endParaRPr lang="en-US" sz="2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002060"/>
                </a:solidFill>
              </a:rPr>
              <a:t>For all other scholarships and awards 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46707F"/>
                </a:solidFill>
                <a:latin typeface="Open Sans"/>
              </a:rPr>
              <a:t>Each content area is judged on a scale from 1-100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46707F"/>
                </a:solidFill>
                <a:latin typeface="Open Sans"/>
              </a:rPr>
              <a:t>90-100  Outstanding (excelled in this area)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46707F"/>
                </a:solidFill>
                <a:latin typeface="Open Sans"/>
              </a:rPr>
              <a:t>80-89    Very Good (significant merit in this area)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46707F"/>
                </a:solidFill>
                <a:latin typeface="Open Sans"/>
              </a:rPr>
              <a:t>70-79    Good (adequate performance in this area)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46707F"/>
                </a:solidFill>
                <a:latin typeface="Open Sans"/>
              </a:rPr>
              <a:t>60-69     Fair (minimal merit in this area)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46707F"/>
                </a:solidFill>
                <a:latin typeface="Open Sans"/>
              </a:rPr>
              <a:t>1-59       Poor (unsatisfactory in this area)</a:t>
            </a:r>
            <a:endParaRPr lang="en-US" sz="2000" b="1" dirty="0">
              <a:solidFill>
                <a:srgbClr val="46707F"/>
              </a:solidFill>
              <a:latin typeface="Open Sans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rgbClr val="46707F"/>
                </a:solidFill>
                <a:latin typeface="Open Sans"/>
              </a:rPr>
              <a:t>Scores from each content area are added to determine a final score. </a:t>
            </a:r>
          </a:p>
        </p:txBody>
      </p:sp>
    </p:spTree>
    <p:extLst>
      <p:ext uri="{BB962C8B-B14F-4D97-AF65-F5344CB8AC3E}">
        <p14:creationId xmlns:p14="http://schemas.microsoft.com/office/powerpoint/2010/main" val="1393131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FCA5A-AB93-1141-AAA0-2CAB40DD9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80589" cy="1006475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Judging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A3045-884F-F346-985B-C720BB860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51709"/>
            <a:ext cx="10838935" cy="504679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Advisors are judges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Each application is judged by 3 judges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Overall score is average of 3 independent scores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6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0800">
            <a:solidFill>
              <a:schemeClr val="accent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Awards, Scholarships &amp; Grants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F40FF3-3FB6-4026-8A01-BE797A874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14679" y="1614437"/>
            <a:ext cx="5157787" cy="7010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Competitive; Apply Online</a:t>
            </a: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3117" y="2278499"/>
            <a:ext cx="5157787" cy="3684588"/>
          </a:xfrm>
        </p:spPr>
        <p:txBody>
          <a:bodyPr>
            <a:noAutofit/>
          </a:bodyPr>
          <a:lstStyle/>
          <a:p>
            <a:r>
              <a:rPr lang="en-US" sz="2400" b="1" i="0" dirty="0">
                <a:solidFill>
                  <a:srgbClr val="002060"/>
                </a:solidFill>
                <a:effectLst/>
                <a:latin typeface="Open Sans"/>
              </a:rPr>
              <a:t>Advisor of the Year</a:t>
            </a:r>
          </a:p>
          <a:p>
            <a:r>
              <a:rPr lang="en-US" sz="2400" b="1" i="0" dirty="0">
                <a:solidFill>
                  <a:srgbClr val="002060"/>
                </a:solidFill>
                <a:effectLst/>
                <a:latin typeface="Open Sans"/>
              </a:rPr>
              <a:t>Chapter Grants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Open Sans"/>
              </a:rPr>
              <a:t> </a:t>
            </a:r>
          </a:p>
          <a:p>
            <a:r>
              <a:rPr lang="en-US" sz="2400" b="1" i="0" dirty="0">
                <a:solidFill>
                  <a:srgbClr val="002060"/>
                </a:solidFill>
                <a:effectLst/>
                <a:latin typeface="Open Sans"/>
              </a:rPr>
              <a:t>Chapter Service Award</a:t>
            </a:r>
            <a:endParaRPr lang="en-US" sz="2400" dirty="0">
              <a:solidFill>
                <a:srgbClr val="002060"/>
              </a:solidFill>
              <a:latin typeface="Open Sans"/>
            </a:endParaRPr>
          </a:p>
          <a:p>
            <a:r>
              <a:rPr lang="en-US" sz="2400" b="1" i="0" dirty="0">
                <a:solidFill>
                  <a:srgbClr val="002060"/>
                </a:solidFill>
                <a:effectLst/>
                <a:latin typeface="Open Sans"/>
              </a:rPr>
              <a:t>MSW Scholarship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Open Sans"/>
              </a:rPr>
              <a:t> </a:t>
            </a:r>
          </a:p>
          <a:p>
            <a:r>
              <a:rPr lang="en-US" sz="2400" b="1" i="0" dirty="0">
                <a:solidFill>
                  <a:srgbClr val="002060"/>
                </a:solidFill>
                <a:effectLst/>
                <a:latin typeface="Open Sans"/>
              </a:rPr>
              <a:t>Patty Gibbs-Wahlberg Scholarship (BSW)</a:t>
            </a:r>
            <a:endParaRPr lang="en-US" sz="2400" b="0" i="0" dirty="0">
              <a:solidFill>
                <a:srgbClr val="002060"/>
              </a:solidFill>
              <a:effectLst/>
              <a:latin typeface="Open Sans"/>
            </a:endParaRPr>
          </a:p>
          <a:p>
            <a:r>
              <a:rPr lang="en-US" sz="2400" b="1" i="0" dirty="0">
                <a:solidFill>
                  <a:srgbClr val="002060"/>
                </a:solidFill>
                <a:effectLst/>
                <a:latin typeface="Open Sans"/>
              </a:rPr>
              <a:t>Student Leadership Award </a:t>
            </a:r>
          </a:p>
          <a:p>
            <a:pPr marL="0" indent="0">
              <a:buNone/>
            </a:pPr>
            <a:br>
              <a:rPr lang="en-US" sz="2400" dirty="0"/>
            </a:br>
            <a:endParaRPr lang="en-US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CEE66FC-33BE-4B3F-9CCF-1CC82FDF1F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6613" y="1866543"/>
            <a:ext cx="5183188" cy="823912"/>
          </a:xfrm>
        </p:spPr>
        <p:txBody>
          <a:bodyPr>
            <a:noAutofit/>
          </a:bodyPr>
          <a:lstStyle/>
          <a:p>
            <a:r>
              <a:rPr lang="en-US" sz="2800" b="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Not Competitive; Apply to Home Office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3522E78-F479-4DD9-86CA-FB7C39D44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6613" y="2866310"/>
            <a:ext cx="5359400" cy="3184525"/>
          </a:xfrm>
        </p:spPr>
        <p:txBody>
          <a:bodyPr/>
          <a:lstStyle/>
          <a:p>
            <a:r>
              <a:rPr lang="en-US" sz="2400" b="1" i="0" dirty="0">
                <a:solidFill>
                  <a:srgbClr val="002060"/>
                </a:solidFill>
                <a:effectLst/>
                <a:latin typeface="Open Sans"/>
              </a:rPr>
              <a:t>Student Membership Support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Open Sans"/>
              </a:rPr>
              <a:t> </a:t>
            </a:r>
          </a:p>
          <a:p>
            <a:r>
              <a:rPr lang="en-US" sz="2400" b="1" i="0" dirty="0">
                <a:solidFill>
                  <a:srgbClr val="002060"/>
                </a:solidFill>
                <a:effectLst/>
                <a:latin typeface="Open Sans"/>
              </a:rPr>
              <a:t>Chapter Support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Open Sans"/>
              </a:rPr>
              <a:t> </a:t>
            </a:r>
            <a:r>
              <a:rPr lang="en-US" sz="2400" b="0" i="0" dirty="0">
                <a:solidFill>
                  <a:srgbClr val="002060"/>
                </a:solidFill>
                <a:effectLst/>
              </a:rPr>
              <a:t> 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0" dirty="0">
                <a:solidFill>
                  <a:schemeClr val="accent4">
                    <a:lumMod val="75000"/>
                  </a:schemeClr>
                </a:solidFill>
                <a:latin typeface="Open Sans"/>
              </a:rPr>
              <a:t>Invited: Chapter Service Award Winners</a:t>
            </a:r>
            <a:endParaRPr lang="en-US" b="0" i="0" dirty="0">
              <a:solidFill>
                <a:srgbClr val="002060"/>
              </a:solidFill>
              <a:effectLst/>
              <a:latin typeface="Open Sans"/>
            </a:endParaRPr>
          </a:p>
          <a:p>
            <a:r>
              <a:rPr lang="en-US" sz="2400" b="1" i="0" dirty="0">
                <a:solidFill>
                  <a:srgbClr val="002060"/>
                </a:solidFill>
                <a:effectLst/>
                <a:latin typeface="Open Sans"/>
              </a:rPr>
              <a:t>Poster Presentation Competition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Open Sans"/>
              </a:rPr>
              <a:t>  </a:t>
            </a:r>
          </a:p>
          <a:p>
            <a:endParaRPr lang="en-US" sz="2400" b="0" i="0" dirty="0">
              <a:solidFill>
                <a:srgbClr val="002060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6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Student Membership Support</a:t>
            </a:r>
            <a:r>
              <a:rPr lang="en-US" sz="3600" b="0" i="0" dirty="0">
                <a:solidFill>
                  <a:srgbClr val="002060"/>
                </a:solidFill>
                <a:effectLst/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8623"/>
            <a:ext cx="10179570" cy="407833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Intent: d</a:t>
            </a: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esigned for students eligible for Phi Alpha membership whose situation makes it a challenge to pay membership fees.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Details: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Each chapter receives 2 memberships per academic year at no cost.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Chapters are responsible for any chapter fees.</a:t>
            </a:r>
            <a:endParaRPr lang="en-US" sz="2800" dirty="0">
              <a:latin typeface="Open Sans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5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Chapter Support</a:t>
            </a:r>
            <a:r>
              <a:rPr lang="en-US" sz="3600" b="0" i="0" dirty="0">
                <a:solidFill>
                  <a:srgbClr val="002060"/>
                </a:solidFill>
                <a:effectLst/>
              </a:rPr>
              <a:t>  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66543"/>
            <a:ext cx="10404423" cy="46263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Intent: to support chapters in organizing membership and new member recruitment.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Details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Chapters may ask for and receive up to $100 toward an event or</a:t>
            </a:r>
            <a:br>
              <a:rPr lang="en-US" dirty="0">
                <a:latin typeface="Open Sans"/>
              </a:rPr>
            </a:b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meeting.</a:t>
            </a:r>
            <a:endParaRPr lang="en-US" dirty="0">
              <a:solidFill>
                <a:srgbClr val="46707F"/>
              </a:solidFill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Chapters are asked to organize membership and invite students who are eligible to join Phi </a:t>
            </a:r>
            <a:r>
              <a:rPr lang="en-US" dirty="0">
                <a:solidFill>
                  <a:srgbClr val="46707F"/>
                </a:solidFill>
                <a:latin typeface="Open Sans"/>
              </a:rPr>
              <a:t>A</a:t>
            </a: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lpha</a:t>
            </a:r>
            <a:endParaRPr lang="en-US" dirty="0">
              <a:solidFill>
                <a:srgbClr val="46707F"/>
              </a:solidFill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F</a:t>
            </a: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unds may be used for refreshments, materials, or other items.</a:t>
            </a:r>
            <a:endParaRPr lang="en-US" dirty="0">
              <a:solidFill>
                <a:srgbClr val="46707F"/>
              </a:solidFill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Chapters will also receive a Phi Alpha tabletop display.</a:t>
            </a:r>
            <a:endParaRPr lang="en-US" dirty="0">
              <a:solidFill>
                <a:srgbClr val="46707F"/>
              </a:solidFill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Chapters submit a brief account following the event or meeting.</a:t>
            </a:r>
            <a:endParaRPr lang="en-US" b="0" i="0" dirty="0">
              <a:solidFill>
                <a:srgbClr val="002060"/>
              </a:solidFill>
              <a:effectLst/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01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Advisor of the Year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4" y="1607784"/>
            <a:ext cx="10884109" cy="46263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/>
              </a:rPr>
              <a:t>Intent: to r</a:t>
            </a: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ecognize outstanding contributions of chapter advisors.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/>
              </a:rPr>
              <a:t>Eligibility: current advisor who has served in good standing for at least one year.</a:t>
            </a:r>
            <a:endParaRPr lang="en-US" sz="2400" b="0" i="0" dirty="0">
              <a:solidFill>
                <a:srgbClr val="46707F"/>
              </a:solidFill>
              <a:effectLst/>
              <a:latin typeface="Open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Application content/fields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Content areas: (1) advisor service, (2) modeling professional behavior,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   (3) commitment to students/chapter, (4) supplemental information.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Each field allows up to 1000 words.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/>
              </a:rPr>
              <a:t>Application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Application completed by chapter officer.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Award: a plaque. Phi Alpha reimburses all travel expenses to receive the award at the Phi Alpha annual business </a:t>
            </a:r>
            <a:r>
              <a:rPr lang="en-US" sz="2400" dirty="0">
                <a:solidFill>
                  <a:srgbClr val="46707F"/>
                </a:solidFill>
                <a:latin typeface="Open Sans"/>
              </a:rPr>
              <a:t>m</a:t>
            </a: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eeting at CSWE APM.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Deadline </a:t>
            </a:r>
            <a:r>
              <a:rPr lang="en-US" sz="2400" dirty="0">
                <a:solidFill>
                  <a:srgbClr val="FF0000"/>
                </a:solidFill>
                <a:latin typeface="Open Sans"/>
              </a:rPr>
              <a:t>May 31st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; </a:t>
            </a:r>
            <a:r>
              <a:rPr lang="en-US" sz="2400" dirty="0">
                <a:solidFill>
                  <a:srgbClr val="46707F"/>
                </a:solidFill>
                <a:latin typeface="Open Sans"/>
              </a:rPr>
              <a:t>Awards announced Sept 1</a:t>
            </a:r>
            <a:r>
              <a:rPr lang="en-US" sz="2400" baseline="30000" dirty="0">
                <a:solidFill>
                  <a:srgbClr val="46707F"/>
                </a:solidFill>
                <a:latin typeface="Open Sans"/>
              </a:rPr>
              <a:t>st</a:t>
            </a:r>
            <a:r>
              <a:rPr lang="en-US" sz="2400" dirty="0">
                <a:solidFill>
                  <a:srgbClr val="46707F"/>
                </a:solidFill>
                <a:latin typeface="Open Sans"/>
              </a:rPr>
              <a:t>.</a:t>
            </a:r>
            <a:endParaRPr lang="en-US" sz="2400" b="0" i="0" dirty="0">
              <a:solidFill>
                <a:srgbClr val="46707F"/>
              </a:solidFill>
              <a:effectLst/>
              <a:latin typeface="Open San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43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Chapter Grants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35" y="1866543"/>
            <a:ext cx="11647358" cy="48021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I</a:t>
            </a: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ntent: promote and support chapters’ engagement in service learning and consistent with Phi Alpha mission: (1) humanitarian goals; (2) bonds among students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Application content/fields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Content areas: (1) activities, (2) impact, (3) Phi Alpha contribution, (4) budget, (5) timeframe.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Each field allows up to 500 words.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Awards: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M</a:t>
            </a: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aximum award is $1,000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$6000 awarded each year: $3000 awarded per semester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Deadline Sept 1</a:t>
            </a:r>
            <a:r>
              <a:rPr lang="en-US" sz="2400" b="0" i="0" baseline="30000" dirty="0">
                <a:solidFill>
                  <a:srgbClr val="FF0000"/>
                </a:solidFill>
                <a:effectLst/>
                <a:latin typeface="Open Sans"/>
              </a:rPr>
              <a:t>st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 (Fall semester); </a:t>
            </a:r>
            <a:r>
              <a:rPr lang="en-US" sz="2400" dirty="0">
                <a:solidFill>
                  <a:srgbClr val="46707F"/>
                </a:solidFill>
                <a:latin typeface="Open Sans"/>
              </a:rPr>
              <a:t>Awards announced Oct 1</a:t>
            </a:r>
            <a:r>
              <a:rPr lang="en-US" sz="2400" baseline="30000" dirty="0">
                <a:solidFill>
                  <a:srgbClr val="46707F"/>
                </a:solidFill>
                <a:latin typeface="Open Sans"/>
              </a:rPr>
              <a:t>st</a:t>
            </a:r>
            <a:r>
              <a:rPr lang="en-US" sz="2400" dirty="0">
                <a:solidFill>
                  <a:srgbClr val="46707F"/>
                </a:solidFill>
                <a:latin typeface="Open Sans"/>
              </a:rPr>
              <a:t>.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Deadline Jan1</a:t>
            </a:r>
            <a:r>
              <a:rPr lang="en-US" sz="2400" b="0" i="0" baseline="30000" dirty="0">
                <a:solidFill>
                  <a:srgbClr val="FF0000"/>
                </a:solidFill>
                <a:effectLst/>
                <a:latin typeface="Open Sans"/>
              </a:rPr>
              <a:t>st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 (Spring semester); </a:t>
            </a:r>
            <a:r>
              <a:rPr lang="en-US" sz="2400" dirty="0">
                <a:solidFill>
                  <a:srgbClr val="46707F"/>
                </a:solidFill>
                <a:latin typeface="Open Sans"/>
              </a:rPr>
              <a:t>Awards announced Feb 1</a:t>
            </a:r>
            <a:r>
              <a:rPr lang="en-US" sz="2400" baseline="30000" dirty="0">
                <a:solidFill>
                  <a:srgbClr val="46707F"/>
                </a:solidFill>
                <a:latin typeface="Open Sans"/>
              </a:rPr>
              <a:t>st</a:t>
            </a:r>
            <a:r>
              <a:rPr lang="en-US" sz="2400" dirty="0">
                <a:solidFill>
                  <a:srgbClr val="46707F"/>
                </a:solidFill>
                <a:latin typeface="Open Sans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46707F"/>
              </a:solidFill>
              <a:latin typeface="Open San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0" i="0" dirty="0">
              <a:solidFill>
                <a:srgbClr val="46707F"/>
              </a:solidFill>
              <a:effectLst/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2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Chapter Grants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200" b="1" i="0" dirty="0">
                <a:solidFill>
                  <a:srgbClr val="002060"/>
                </a:solidFill>
                <a:effectLst/>
              </a:rPr>
              <a:t>(continued)</a:t>
            </a:r>
            <a:r>
              <a:rPr lang="en-US" sz="3200" b="0" i="0" dirty="0">
                <a:solidFill>
                  <a:srgbClr val="002060"/>
                </a:solidFill>
                <a:effectLst/>
              </a:rPr>
              <a:t> 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07785"/>
            <a:ext cx="11183912" cy="456917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/>
              </a:rPr>
              <a:t>Application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Application completed by chapter officer.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/>
              </a:rPr>
              <a:t>Eligibility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All chapters registered/in good standing with home office.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Chapters may partner with other organizations.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46707F"/>
                </a:solidFill>
                <a:latin typeface="Open Sans"/>
              </a:rPr>
              <a:t>Grant Conditions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Funds should focus on bringing services to the community.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Funds must be used only for the activity listed on the application.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Activities must comply with university policies. Phi Alpha does not provide liability coverage for these activities.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Chapters may apply for one grant per academic year.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Chapters must return any used funds to home office.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95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Chapter Grants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200" b="1" i="0" dirty="0">
                <a:solidFill>
                  <a:srgbClr val="002060"/>
                </a:solidFill>
                <a:effectLst/>
              </a:rPr>
              <a:t>(continued)</a:t>
            </a:r>
            <a:r>
              <a:rPr lang="en-US" sz="3200" b="0" i="0" dirty="0">
                <a:solidFill>
                  <a:srgbClr val="002060"/>
                </a:solidFill>
                <a:effectLst/>
              </a:rPr>
              <a:t> 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695" y="1809749"/>
            <a:ext cx="11557416" cy="436721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Expenses not funded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Payment to students, faculty, or staff.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Excessive decorations, food or merchandise primarily for students.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Activity report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The chapter officer who submits the application is responsible for submitting an Activity Report within one month of the activity.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Includes: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Brief summary of the activity/outcomes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Full accounting of funds expended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Support evidence that the activity occurred (e.g., photographs, brochures, media coverage)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Chapters that do not submit the report jeopardize their future grant funding.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1AFBC13-FF69-411D-9917-F66D5A2E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310" y="365125"/>
            <a:ext cx="8798490" cy="1325563"/>
          </a:xfrm>
        </p:spPr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002060"/>
                </a:solidFill>
                <a:effectLst/>
              </a:rPr>
              <a:t>Chapter Service Award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0" name="Content Placeholder 8">
            <a:extLst>
              <a:ext uri="{FF2B5EF4-FFF2-40B4-BE49-F238E27FC236}">
                <a16:creationId xmlns:a16="http://schemas.microsoft.com/office/drawing/2014/main" id="{B18516A5-3170-49B8-88CE-772A7BB5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35" y="1607785"/>
            <a:ext cx="11588791" cy="506094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I</a:t>
            </a: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ntent: recognize and reward chapters for outstanding service.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Application content/fields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Content areas: (1) promotes scholarship, (2) promotes social work profession, (3) promotes service/humanitarian goal/ideals in community/university,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   (4) furthers mission of Phi Alpha/chapter.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Each field allows up to 1500 words.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46707F"/>
                </a:solidFill>
                <a:effectLst/>
                <a:latin typeface="Open Sans"/>
              </a:rPr>
              <a:t>Awards: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46707F"/>
                </a:solidFill>
                <a:effectLst/>
                <a:latin typeface="Open Sans"/>
              </a:rPr>
              <a:t>Four awards, $500 each and a plaque.</a:t>
            </a:r>
            <a:endParaRPr lang="en-US" dirty="0">
              <a:solidFill>
                <a:srgbClr val="46707F"/>
              </a:solidFill>
              <a:latin typeface="Open San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Awards presented during Phi Alpha Annual Business Meeting at CSWE APM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46707F"/>
                </a:solidFill>
                <a:latin typeface="Open Sans"/>
              </a:rPr>
              <a:t>Chapters receive a $1000 travel grant to attend meeting.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Deadline May 31</a:t>
            </a:r>
            <a:r>
              <a:rPr lang="en-US" sz="2400" b="0" i="0" baseline="30000" dirty="0">
                <a:solidFill>
                  <a:srgbClr val="FF0000"/>
                </a:solidFill>
                <a:effectLst/>
                <a:latin typeface="Open Sans"/>
              </a:rPr>
              <a:t>st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; </a:t>
            </a:r>
            <a:r>
              <a:rPr lang="en-US" sz="2400" dirty="0">
                <a:solidFill>
                  <a:srgbClr val="46707F"/>
                </a:solidFill>
                <a:latin typeface="Open Sans"/>
              </a:rPr>
              <a:t>Awards announced Sept 1</a:t>
            </a:r>
            <a:r>
              <a:rPr lang="en-US" sz="2400" baseline="30000" dirty="0">
                <a:solidFill>
                  <a:srgbClr val="46707F"/>
                </a:solidFill>
                <a:latin typeface="Open Sans"/>
              </a:rPr>
              <a:t>st</a:t>
            </a:r>
            <a:r>
              <a:rPr lang="en-US" sz="2400" dirty="0">
                <a:solidFill>
                  <a:srgbClr val="46707F"/>
                </a:solidFill>
                <a:latin typeface="Open Sans"/>
              </a:rPr>
              <a:t>.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Open Sans"/>
              </a:rPr>
              <a:t> </a:t>
            </a:r>
            <a:endParaRPr lang="en-US" dirty="0">
              <a:solidFill>
                <a:srgbClr val="46707F"/>
              </a:solidFill>
              <a:latin typeface="Open San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0" i="0" dirty="0">
              <a:solidFill>
                <a:srgbClr val="46707F"/>
              </a:solidFill>
              <a:effectLst/>
              <a:latin typeface="Open Sans"/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B63B165-510F-4513-87D5-A91DBBFCD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4325"/>
          <a:stretch/>
        </p:blipFill>
        <p:spPr>
          <a:xfrm>
            <a:off x="1475316" y="189270"/>
            <a:ext cx="735365" cy="141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84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4413</TotalTime>
  <Words>1525</Words>
  <Application>Microsoft Office PowerPoint</Application>
  <PresentationFormat>Widescreen</PresentationFormat>
  <Paragraphs>175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Open Sans</vt:lpstr>
      <vt:lpstr>Wingdings</vt:lpstr>
      <vt:lpstr>Office Theme</vt:lpstr>
      <vt:lpstr>Phi Alpha Awards, Scholarships, &amp; Grants</vt:lpstr>
      <vt:lpstr>Awards, Scholarships &amp; Grants</vt:lpstr>
      <vt:lpstr>Student Membership Support </vt:lpstr>
      <vt:lpstr>Chapter Support  </vt:lpstr>
      <vt:lpstr>Advisor of the Year</vt:lpstr>
      <vt:lpstr>Chapter Grants</vt:lpstr>
      <vt:lpstr>Chapter Grants (continued) </vt:lpstr>
      <vt:lpstr>Chapter Grants (continued) </vt:lpstr>
      <vt:lpstr>Chapter Service Award</vt:lpstr>
      <vt:lpstr>Chapter Service Award (continued) </vt:lpstr>
      <vt:lpstr>MSW Scholarship </vt:lpstr>
      <vt:lpstr>MSW Scholarship (continued) </vt:lpstr>
      <vt:lpstr>Patty Gibbs-Wahlberg Scholarship (BSW)</vt:lpstr>
      <vt:lpstr>Patty Gibbs-Wahlberg Scholarship (BSW) (continued) </vt:lpstr>
      <vt:lpstr>Student Leadership Awards</vt:lpstr>
      <vt:lpstr>Student Leadership Awards (continued) </vt:lpstr>
      <vt:lpstr>Scoring</vt:lpstr>
      <vt:lpstr>Judging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Alpha Awards &amp; Scholarships</dc:title>
  <dc:creator>Cherry, Donna Jean</dc:creator>
  <cp:lastModifiedBy>Cherry, Donna Jean</cp:lastModifiedBy>
  <cp:revision>44</cp:revision>
  <dcterms:created xsi:type="dcterms:W3CDTF">2021-02-23T12:41:35Z</dcterms:created>
  <dcterms:modified xsi:type="dcterms:W3CDTF">2023-01-27T16:03:31Z</dcterms:modified>
</cp:coreProperties>
</file>